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9" r:id="rId3"/>
    <p:sldId id="260" r:id="rId4"/>
    <p:sldId id="265" r:id="rId5"/>
    <p:sldId id="277" r:id="rId6"/>
    <p:sldId id="258" r:id="rId7"/>
    <p:sldId id="278" r:id="rId8"/>
    <p:sldId id="279" r:id="rId9"/>
    <p:sldId id="280" r:id="rId10"/>
    <p:sldId id="262" r:id="rId11"/>
    <p:sldId id="274" r:id="rId12"/>
    <p:sldId id="273" r:id="rId13"/>
    <p:sldId id="275" r:id="rId14"/>
    <p:sldId id="276" r:id="rId15"/>
    <p:sldId id="266" r:id="rId16"/>
    <p:sldId id="259" r:id="rId17"/>
    <p:sldId id="267"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3810" autoAdjust="0"/>
  </p:normalViewPr>
  <p:slideViewPr>
    <p:cSldViewPr snapToGrid="0">
      <p:cViewPr varScale="1">
        <p:scale>
          <a:sx n="54" d="100"/>
          <a:sy n="54" d="100"/>
        </p:scale>
        <p:origin x="1420" y="52"/>
      </p:cViewPr>
      <p:guideLst>
        <p:guide orient="horz" pos="2160"/>
        <p:guide pos="2880"/>
      </p:guideLst>
    </p:cSldViewPr>
  </p:slid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11FE4-0155-454A-88A9-1272982BFB34}" type="datetimeFigureOut">
              <a:rPr lang="en-US" smtClean="0"/>
              <a:t>9/8/2022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1953D-4AFD-4301-9F96-5691D18CFE4D}" type="slidenum">
              <a:rPr lang="en-US" smtClean="0"/>
              <a:t>‹#›</a:t>
            </a:fld>
            <a:endParaRPr lang="en-US"/>
          </a:p>
        </p:txBody>
      </p:sp>
    </p:spTree>
    <p:extLst>
      <p:ext uri="{BB962C8B-B14F-4D97-AF65-F5344CB8AC3E}">
        <p14:creationId xmlns:p14="http://schemas.microsoft.com/office/powerpoint/2010/main" val="231058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very much to Dr. Danielle Dick and the Rutgers Addiction Research Center for inviting me to speak today.  I’m excited to share a program that UBHC has been working on for 3+ years.</a:t>
            </a:r>
          </a:p>
        </p:txBody>
      </p:sp>
      <p:sp>
        <p:nvSpPr>
          <p:cNvPr id="4" name="Slide Number Placeholder 3"/>
          <p:cNvSpPr>
            <a:spLocks noGrp="1"/>
          </p:cNvSpPr>
          <p:nvPr>
            <p:ph type="sldNum" sz="quarter" idx="5"/>
          </p:nvPr>
        </p:nvSpPr>
        <p:spPr/>
        <p:txBody>
          <a:bodyPr/>
          <a:lstStyle/>
          <a:p>
            <a:fld id="{D1A1953D-4AFD-4301-9F96-5691D18CFE4D}" type="slidenum">
              <a:rPr lang="en-US" smtClean="0"/>
              <a:t>1</a:t>
            </a:fld>
            <a:endParaRPr lang="en-US"/>
          </a:p>
        </p:txBody>
      </p:sp>
    </p:spTree>
    <p:extLst>
      <p:ext uri="{BB962C8B-B14F-4D97-AF65-F5344CB8AC3E}">
        <p14:creationId xmlns:p14="http://schemas.microsoft.com/office/powerpoint/2010/main" val="260752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equipped fitness room and separate yoga/meditation/mindfulness studio.</a:t>
            </a:r>
          </a:p>
        </p:txBody>
      </p:sp>
      <p:sp>
        <p:nvSpPr>
          <p:cNvPr id="4" name="Slide Number Placeholder 3"/>
          <p:cNvSpPr>
            <a:spLocks noGrp="1"/>
          </p:cNvSpPr>
          <p:nvPr>
            <p:ph type="sldNum" sz="quarter" idx="5"/>
          </p:nvPr>
        </p:nvSpPr>
        <p:spPr/>
        <p:txBody>
          <a:bodyPr/>
          <a:lstStyle/>
          <a:p>
            <a:fld id="{D1A1953D-4AFD-4301-9F96-5691D18CFE4D}" type="slidenum">
              <a:rPr lang="en-US" smtClean="0"/>
              <a:t>13</a:t>
            </a:fld>
            <a:endParaRPr lang="en-US"/>
          </a:p>
        </p:txBody>
      </p:sp>
    </p:spTree>
    <p:extLst>
      <p:ext uri="{BB962C8B-B14F-4D97-AF65-F5344CB8AC3E}">
        <p14:creationId xmlns:p14="http://schemas.microsoft.com/office/powerpoint/2010/main" val="2183429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photo of outdoor space.  The area has been landscaped and lovely patio furniture is in place.  That’s the tour; we feel it will be a very pleasant, comfortable facility for individuals and families to start their recovery journeys.</a:t>
            </a:r>
          </a:p>
        </p:txBody>
      </p:sp>
      <p:sp>
        <p:nvSpPr>
          <p:cNvPr id="4" name="Slide Number Placeholder 3"/>
          <p:cNvSpPr>
            <a:spLocks noGrp="1"/>
          </p:cNvSpPr>
          <p:nvPr>
            <p:ph type="sldNum" sz="quarter" idx="5"/>
          </p:nvPr>
        </p:nvSpPr>
        <p:spPr/>
        <p:txBody>
          <a:bodyPr/>
          <a:lstStyle/>
          <a:p>
            <a:fld id="{D1A1953D-4AFD-4301-9F96-5691D18CFE4D}" type="slidenum">
              <a:rPr lang="en-US" smtClean="0"/>
              <a:t>14</a:t>
            </a:fld>
            <a:endParaRPr lang="en-US"/>
          </a:p>
        </p:txBody>
      </p:sp>
    </p:spTree>
    <p:extLst>
      <p:ext uri="{BB962C8B-B14F-4D97-AF65-F5344CB8AC3E}">
        <p14:creationId xmlns:p14="http://schemas.microsoft.com/office/powerpoint/2010/main" val="53379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closing, we are very excited to launch what we believe will be a Center of Excellence for Substance Use Disorder Treatment, backed by Evidence Based Practices. One that trains the next generation of treatment providers and advances the science </a:t>
            </a:r>
            <a:r>
              <a:rPr lang="en-US"/>
              <a:t>through Research.. </a:t>
            </a:r>
            <a:endParaRPr lang="en-US" dirty="0"/>
          </a:p>
        </p:txBody>
      </p:sp>
      <p:sp>
        <p:nvSpPr>
          <p:cNvPr id="4" name="Slide Number Placeholder 3"/>
          <p:cNvSpPr>
            <a:spLocks noGrp="1"/>
          </p:cNvSpPr>
          <p:nvPr>
            <p:ph type="sldNum" sz="quarter" idx="5"/>
          </p:nvPr>
        </p:nvSpPr>
        <p:spPr/>
        <p:txBody>
          <a:bodyPr/>
          <a:lstStyle/>
          <a:p>
            <a:fld id="{D1A1953D-4AFD-4301-9F96-5691D18CFE4D}" type="slidenum">
              <a:rPr lang="en-US" smtClean="0"/>
              <a:t>15</a:t>
            </a:fld>
            <a:endParaRPr lang="en-US"/>
          </a:p>
        </p:txBody>
      </p:sp>
    </p:spTree>
    <p:extLst>
      <p:ext uri="{BB962C8B-B14F-4D97-AF65-F5344CB8AC3E}">
        <p14:creationId xmlns:p14="http://schemas.microsoft.com/office/powerpoint/2010/main" val="331749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of former Muhlenberg hospital; school of nursing.  While this has been a multi-departmental effort within Rutgers, I’d like to thank Dr. Manny Guantez has overseen every aspect of this project and we are very grateful to him for his leadership and passion for this project.</a:t>
            </a:r>
          </a:p>
        </p:txBody>
      </p:sp>
      <p:sp>
        <p:nvSpPr>
          <p:cNvPr id="4" name="Slide Number Placeholder 3"/>
          <p:cNvSpPr>
            <a:spLocks noGrp="1"/>
          </p:cNvSpPr>
          <p:nvPr>
            <p:ph type="sldNum" sz="quarter" idx="5"/>
          </p:nvPr>
        </p:nvSpPr>
        <p:spPr/>
        <p:txBody>
          <a:bodyPr/>
          <a:lstStyle/>
          <a:p>
            <a:fld id="{D1A1953D-4AFD-4301-9F96-5691D18CFE4D}" type="slidenum">
              <a:rPr lang="en-US" smtClean="0"/>
              <a:t>2</a:t>
            </a:fld>
            <a:endParaRPr lang="en-US"/>
          </a:p>
        </p:txBody>
      </p:sp>
    </p:spTree>
    <p:extLst>
      <p:ext uri="{BB962C8B-B14F-4D97-AF65-F5344CB8AC3E}">
        <p14:creationId xmlns:p14="http://schemas.microsoft.com/office/powerpoint/2010/main" val="291629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Ghinassi- Strategic plan to increase footprint in SUD services.</a:t>
            </a:r>
          </a:p>
        </p:txBody>
      </p:sp>
      <p:sp>
        <p:nvSpPr>
          <p:cNvPr id="4" name="Slide Number Placeholder 3"/>
          <p:cNvSpPr>
            <a:spLocks noGrp="1"/>
          </p:cNvSpPr>
          <p:nvPr>
            <p:ph type="sldNum" sz="quarter" idx="5"/>
          </p:nvPr>
        </p:nvSpPr>
        <p:spPr/>
        <p:txBody>
          <a:bodyPr/>
          <a:lstStyle/>
          <a:p>
            <a:fld id="{D1A1953D-4AFD-4301-9F96-5691D18CFE4D}" type="slidenum">
              <a:rPr lang="en-US" smtClean="0"/>
              <a:t>4</a:t>
            </a:fld>
            <a:endParaRPr lang="en-US"/>
          </a:p>
        </p:txBody>
      </p:sp>
    </p:spTree>
    <p:extLst>
      <p:ext uri="{BB962C8B-B14F-4D97-AF65-F5344CB8AC3E}">
        <p14:creationId xmlns:p14="http://schemas.microsoft.com/office/powerpoint/2010/main" val="717459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County, number of individuals in a 12 month period who identified need and desire for treatment.  Overall, 40% of individuals who reported the need for treatment di not receive the treatment.  Adult population surveyed.</a:t>
            </a:r>
          </a:p>
        </p:txBody>
      </p:sp>
      <p:sp>
        <p:nvSpPr>
          <p:cNvPr id="4" name="Slide Number Placeholder 3"/>
          <p:cNvSpPr>
            <a:spLocks noGrp="1"/>
          </p:cNvSpPr>
          <p:nvPr>
            <p:ph type="sldNum" sz="quarter" idx="5"/>
          </p:nvPr>
        </p:nvSpPr>
        <p:spPr/>
        <p:txBody>
          <a:bodyPr/>
          <a:lstStyle/>
          <a:p>
            <a:fld id="{D1A1953D-4AFD-4301-9F96-5691D18CFE4D}" type="slidenum">
              <a:rPr lang="en-US" smtClean="0"/>
              <a:t>5</a:t>
            </a:fld>
            <a:endParaRPr lang="en-US"/>
          </a:p>
        </p:txBody>
      </p:sp>
    </p:spTree>
    <p:extLst>
      <p:ext uri="{BB962C8B-B14F-4D97-AF65-F5344CB8AC3E}">
        <p14:creationId xmlns:p14="http://schemas.microsoft.com/office/powerpoint/2010/main" val="419698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A1953D-4AFD-4301-9F96-5691D18CFE4D}" type="slidenum">
              <a:rPr lang="en-US" smtClean="0"/>
              <a:t>7</a:t>
            </a:fld>
            <a:endParaRPr lang="en-US"/>
          </a:p>
        </p:txBody>
      </p:sp>
    </p:spTree>
    <p:extLst>
      <p:ext uri="{BB962C8B-B14F-4D97-AF65-F5344CB8AC3E}">
        <p14:creationId xmlns:p14="http://schemas.microsoft.com/office/powerpoint/2010/main" val="21547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Guantez and I have already been in discussion with Dr. Dick and the Research Center on ensuring we are building an infrastructure for research from the very start of the Center’s operations.</a:t>
            </a:r>
          </a:p>
        </p:txBody>
      </p:sp>
      <p:sp>
        <p:nvSpPr>
          <p:cNvPr id="4" name="Slide Number Placeholder 3"/>
          <p:cNvSpPr>
            <a:spLocks noGrp="1"/>
          </p:cNvSpPr>
          <p:nvPr>
            <p:ph type="sldNum" sz="quarter" idx="5"/>
          </p:nvPr>
        </p:nvSpPr>
        <p:spPr/>
        <p:txBody>
          <a:bodyPr/>
          <a:lstStyle/>
          <a:p>
            <a:fld id="{D1A1953D-4AFD-4301-9F96-5691D18CFE4D}" type="slidenum">
              <a:rPr lang="en-US" smtClean="0"/>
              <a:t>9</a:t>
            </a:fld>
            <a:endParaRPr lang="en-US"/>
          </a:p>
        </p:txBody>
      </p:sp>
    </p:spTree>
    <p:extLst>
      <p:ext uri="{BB962C8B-B14F-4D97-AF65-F5344CB8AC3E}">
        <p14:creationId xmlns:p14="http://schemas.microsoft.com/office/powerpoint/2010/main" val="248243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unit has lounge/dining space.  Rooms are light filled and spacious.</a:t>
            </a:r>
          </a:p>
        </p:txBody>
      </p:sp>
      <p:sp>
        <p:nvSpPr>
          <p:cNvPr id="4" name="Slide Number Placeholder 3"/>
          <p:cNvSpPr>
            <a:spLocks noGrp="1"/>
          </p:cNvSpPr>
          <p:nvPr>
            <p:ph type="sldNum" sz="quarter" idx="5"/>
          </p:nvPr>
        </p:nvSpPr>
        <p:spPr/>
        <p:txBody>
          <a:bodyPr/>
          <a:lstStyle/>
          <a:p>
            <a:fld id="{D1A1953D-4AFD-4301-9F96-5691D18CFE4D}" type="slidenum">
              <a:rPr lang="en-US" smtClean="0"/>
              <a:t>10</a:t>
            </a:fld>
            <a:endParaRPr lang="en-US"/>
          </a:p>
        </p:txBody>
      </p:sp>
    </p:spTree>
    <p:extLst>
      <p:ext uri="{BB962C8B-B14F-4D97-AF65-F5344CB8AC3E}">
        <p14:creationId xmlns:p14="http://schemas.microsoft.com/office/powerpoint/2010/main" val="330741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and Double occupancy rooms with attached bathrooms.  ADA Accessible.  In process of selecting bedding/artwork to help make the environment comfortable.</a:t>
            </a:r>
          </a:p>
        </p:txBody>
      </p:sp>
      <p:sp>
        <p:nvSpPr>
          <p:cNvPr id="4" name="Slide Number Placeholder 3"/>
          <p:cNvSpPr>
            <a:spLocks noGrp="1"/>
          </p:cNvSpPr>
          <p:nvPr>
            <p:ph type="sldNum" sz="quarter" idx="5"/>
          </p:nvPr>
        </p:nvSpPr>
        <p:spPr/>
        <p:txBody>
          <a:bodyPr/>
          <a:lstStyle/>
          <a:p>
            <a:fld id="{D1A1953D-4AFD-4301-9F96-5691D18CFE4D}" type="slidenum">
              <a:rPr lang="en-US" smtClean="0"/>
              <a:t>11</a:t>
            </a:fld>
            <a:endParaRPr lang="en-US"/>
          </a:p>
        </p:txBody>
      </p:sp>
    </p:spTree>
    <p:extLst>
      <p:ext uri="{BB962C8B-B14F-4D97-AF65-F5344CB8AC3E}">
        <p14:creationId xmlns:p14="http://schemas.microsoft.com/office/powerpoint/2010/main" val="80226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Offices are spacious, set up for individual and family sessions.  Conference room is dual purpose as group room space.  Smart TVs will be set up in group rooms for educational groups.</a:t>
            </a:r>
          </a:p>
        </p:txBody>
      </p:sp>
      <p:sp>
        <p:nvSpPr>
          <p:cNvPr id="4" name="Slide Number Placeholder 3"/>
          <p:cNvSpPr>
            <a:spLocks noGrp="1"/>
          </p:cNvSpPr>
          <p:nvPr>
            <p:ph type="sldNum" sz="quarter" idx="5"/>
          </p:nvPr>
        </p:nvSpPr>
        <p:spPr/>
        <p:txBody>
          <a:bodyPr/>
          <a:lstStyle/>
          <a:p>
            <a:fld id="{D1A1953D-4AFD-4301-9F96-5691D18CFE4D}" type="slidenum">
              <a:rPr lang="en-US" smtClean="0"/>
              <a:t>12</a:t>
            </a:fld>
            <a:endParaRPr lang="en-US"/>
          </a:p>
        </p:txBody>
      </p:sp>
    </p:spTree>
    <p:extLst>
      <p:ext uri="{BB962C8B-B14F-4D97-AF65-F5344CB8AC3E}">
        <p14:creationId xmlns:p14="http://schemas.microsoft.com/office/powerpoint/2010/main" val="2422352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4536A29-581E-823A-B067-730F5F01AF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95E465F-EFF3-F695-7C7D-143C0CE50404}"/>
              </a:ext>
            </a:extLst>
          </p:cNvPr>
          <p:cNvSpPr txBox="1">
            <a:spLocks noChangeArrowheads="1"/>
          </p:cNvSpPr>
          <p:nvPr/>
        </p:nvSpPr>
        <p:spPr bwMode="auto">
          <a:xfrm>
            <a:off x="296863" y="6388100"/>
            <a:ext cx="4440237" cy="676275"/>
          </a:xfrm>
          <a:prstGeom prst="rect">
            <a:avLst/>
          </a:prstGeom>
          <a:noFill/>
          <a:ln>
            <a:noFill/>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1400">
                <a:solidFill>
                  <a:schemeClr val="bg1"/>
                </a:solidFill>
              </a:rPr>
              <a:t>Rutgers, The State University of New Jersey</a:t>
            </a:r>
          </a:p>
          <a:p>
            <a:pPr eaLnBrk="1" hangingPunct="1">
              <a:defRPr/>
            </a:pPr>
            <a:endParaRPr lang="en-US"/>
          </a:p>
        </p:txBody>
      </p:sp>
      <p:pic>
        <p:nvPicPr>
          <p:cNvPr id="4" name="Picture 10" descr="RU_CLIN_UBHC_REVWHITE_100K.eps">
            <a:extLst>
              <a:ext uri="{FF2B5EF4-FFF2-40B4-BE49-F238E27FC236}">
                <a16:creationId xmlns:a16="http://schemas.microsoft.com/office/drawing/2014/main" id="{0CED4A5F-D416-6FEC-99AA-AC361512A2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384175"/>
            <a:ext cx="33782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endParaRPr lang="en-US" dirty="0"/>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399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2E17CEC6-7C6B-6AAC-9B66-18D53EB78A80}"/>
              </a:ext>
            </a:extLst>
          </p:cNvPr>
          <p:cNvSpPr>
            <a:spLocks noGrp="1" noChangeArrowheads="1"/>
          </p:cNvSpPr>
          <p:nvPr>
            <p:ph type="sldNum" sz="quarter" idx="10"/>
          </p:nvPr>
        </p:nvSpPr>
        <p:spPr>
          <a:ln/>
        </p:spPr>
        <p:txBody>
          <a:bodyPr/>
          <a:lstStyle>
            <a:lvl1pPr>
              <a:defRPr/>
            </a:lvl1pPr>
          </a:lstStyle>
          <a:p>
            <a:pPr>
              <a:defRPr/>
            </a:pPr>
            <a:fld id="{DC7E20A5-77BE-E048-A00D-01DC6B732776}" type="slidenum">
              <a:rPr lang="en-US" altLang="en-US"/>
              <a:pPr>
                <a:defRPr/>
              </a:pPr>
              <a:t>‹#›</a:t>
            </a:fld>
            <a:endParaRPr lang="en-US" altLang="en-US"/>
          </a:p>
        </p:txBody>
      </p:sp>
    </p:spTree>
    <p:extLst>
      <p:ext uri="{BB962C8B-B14F-4D97-AF65-F5344CB8AC3E}">
        <p14:creationId xmlns:p14="http://schemas.microsoft.com/office/powerpoint/2010/main" val="1606438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216A2475-88F6-2C86-D95D-C2BB8B0D2B4E}"/>
              </a:ext>
            </a:extLst>
          </p:cNvPr>
          <p:cNvSpPr>
            <a:spLocks noGrp="1" noChangeArrowheads="1"/>
          </p:cNvSpPr>
          <p:nvPr>
            <p:ph type="sldNum" sz="quarter" idx="10"/>
          </p:nvPr>
        </p:nvSpPr>
        <p:spPr>
          <a:ln/>
        </p:spPr>
        <p:txBody>
          <a:bodyPr/>
          <a:lstStyle>
            <a:lvl1pPr>
              <a:defRPr/>
            </a:lvl1pPr>
          </a:lstStyle>
          <a:p>
            <a:pPr>
              <a:defRPr/>
            </a:pPr>
            <a:fld id="{FD70F934-F98B-0C4F-97AB-54F7C88668C1}" type="slidenum">
              <a:rPr lang="en-US" altLang="en-US"/>
              <a:pPr>
                <a:defRPr/>
              </a:pPr>
              <a:t>‹#›</a:t>
            </a:fld>
            <a:endParaRPr lang="en-US" altLang="en-US"/>
          </a:p>
        </p:txBody>
      </p:sp>
    </p:spTree>
    <p:extLst>
      <p:ext uri="{BB962C8B-B14F-4D97-AF65-F5344CB8AC3E}">
        <p14:creationId xmlns:p14="http://schemas.microsoft.com/office/powerpoint/2010/main" val="198200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78640A7-3E96-55F5-DD2A-62853310D55B}"/>
              </a:ext>
            </a:extLst>
          </p:cNvPr>
          <p:cNvSpPr>
            <a:spLocks noGrp="1" noChangeArrowheads="1"/>
          </p:cNvSpPr>
          <p:nvPr>
            <p:ph type="sldNum" sz="quarter" idx="10"/>
          </p:nvPr>
        </p:nvSpPr>
        <p:spPr>
          <a:ln/>
        </p:spPr>
        <p:txBody>
          <a:bodyPr/>
          <a:lstStyle>
            <a:lvl1pPr>
              <a:defRPr/>
            </a:lvl1pPr>
          </a:lstStyle>
          <a:p>
            <a:pPr>
              <a:defRPr/>
            </a:pPr>
            <a:fld id="{ABF1871E-8B7F-8A4E-BB19-4B9F96FD51F0}" type="slidenum">
              <a:rPr lang="en-US" altLang="en-US"/>
              <a:pPr>
                <a:defRPr/>
              </a:pPr>
              <a:t>‹#›</a:t>
            </a:fld>
            <a:endParaRPr lang="en-US" altLang="en-US"/>
          </a:p>
        </p:txBody>
      </p:sp>
    </p:spTree>
    <p:extLst>
      <p:ext uri="{BB962C8B-B14F-4D97-AF65-F5344CB8AC3E}">
        <p14:creationId xmlns:p14="http://schemas.microsoft.com/office/powerpoint/2010/main" val="404602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7C70AC0C-1249-C55E-1452-5077AAB230E9}"/>
              </a:ext>
            </a:extLst>
          </p:cNvPr>
          <p:cNvSpPr>
            <a:spLocks noGrp="1" noChangeArrowheads="1"/>
          </p:cNvSpPr>
          <p:nvPr>
            <p:ph type="sldNum" sz="quarter" idx="10"/>
          </p:nvPr>
        </p:nvSpPr>
        <p:spPr>
          <a:ln/>
        </p:spPr>
        <p:txBody>
          <a:bodyPr/>
          <a:lstStyle>
            <a:lvl1pPr>
              <a:defRPr/>
            </a:lvl1pPr>
          </a:lstStyle>
          <a:p>
            <a:pPr>
              <a:defRPr/>
            </a:pPr>
            <a:fld id="{967EE876-E43D-F64A-B682-0DE14A48E1A2}" type="slidenum">
              <a:rPr lang="en-US" altLang="en-US"/>
              <a:pPr>
                <a:defRPr/>
              </a:pPr>
              <a:t>‹#›</a:t>
            </a:fld>
            <a:endParaRPr lang="en-US" altLang="en-US"/>
          </a:p>
        </p:txBody>
      </p:sp>
    </p:spTree>
    <p:extLst>
      <p:ext uri="{BB962C8B-B14F-4D97-AF65-F5344CB8AC3E}">
        <p14:creationId xmlns:p14="http://schemas.microsoft.com/office/powerpoint/2010/main" val="320049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EB59AB3-7809-4CE6-2763-D55ACEB1261A}"/>
              </a:ext>
            </a:extLst>
          </p:cNvPr>
          <p:cNvSpPr>
            <a:spLocks noGrp="1" noChangeArrowheads="1"/>
          </p:cNvSpPr>
          <p:nvPr>
            <p:ph type="sldNum" sz="quarter" idx="10"/>
          </p:nvPr>
        </p:nvSpPr>
        <p:spPr>
          <a:ln/>
        </p:spPr>
        <p:txBody>
          <a:bodyPr/>
          <a:lstStyle>
            <a:lvl1pPr>
              <a:defRPr/>
            </a:lvl1pPr>
          </a:lstStyle>
          <a:p>
            <a:pPr>
              <a:defRPr/>
            </a:pPr>
            <a:fld id="{F7FE0AA9-83A8-8B4A-8179-81EB414B705A}" type="slidenum">
              <a:rPr lang="en-US" altLang="en-US"/>
              <a:pPr>
                <a:defRPr/>
              </a:pPr>
              <a:t>‹#›</a:t>
            </a:fld>
            <a:endParaRPr lang="en-US" altLang="en-US"/>
          </a:p>
        </p:txBody>
      </p:sp>
    </p:spTree>
    <p:extLst>
      <p:ext uri="{BB962C8B-B14F-4D97-AF65-F5344CB8AC3E}">
        <p14:creationId xmlns:p14="http://schemas.microsoft.com/office/powerpoint/2010/main" val="86257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B943B36-D885-2264-3356-2299CB2465CC}"/>
              </a:ext>
            </a:extLst>
          </p:cNvPr>
          <p:cNvSpPr>
            <a:spLocks noGrp="1" noChangeArrowheads="1"/>
          </p:cNvSpPr>
          <p:nvPr>
            <p:ph type="sldNum" sz="quarter" idx="10"/>
          </p:nvPr>
        </p:nvSpPr>
        <p:spPr>
          <a:ln/>
        </p:spPr>
        <p:txBody>
          <a:bodyPr/>
          <a:lstStyle>
            <a:lvl1pPr>
              <a:defRPr/>
            </a:lvl1pPr>
          </a:lstStyle>
          <a:p>
            <a:pPr>
              <a:defRPr/>
            </a:pPr>
            <a:fld id="{797AD444-3E53-ED4F-B15E-592C03E728C1}" type="slidenum">
              <a:rPr lang="en-US" altLang="en-US"/>
              <a:pPr>
                <a:defRPr/>
              </a:pPr>
              <a:t>‹#›</a:t>
            </a:fld>
            <a:endParaRPr lang="en-US" altLang="en-US"/>
          </a:p>
        </p:txBody>
      </p:sp>
    </p:spTree>
    <p:extLst>
      <p:ext uri="{BB962C8B-B14F-4D97-AF65-F5344CB8AC3E}">
        <p14:creationId xmlns:p14="http://schemas.microsoft.com/office/powerpoint/2010/main" val="192958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49EEA893-30D0-64BD-2701-0E00782F67C7}"/>
              </a:ext>
            </a:extLst>
          </p:cNvPr>
          <p:cNvSpPr>
            <a:spLocks noGrp="1" noChangeArrowheads="1"/>
          </p:cNvSpPr>
          <p:nvPr>
            <p:ph type="sldNum" sz="quarter" idx="10"/>
          </p:nvPr>
        </p:nvSpPr>
        <p:spPr>
          <a:ln/>
        </p:spPr>
        <p:txBody>
          <a:bodyPr/>
          <a:lstStyle>
            <a:lvl1pPr>
              <a:defRPr/>
            </a:lvl1pPr>
          </a:lstStyle>
          <a:p>
            <a:pPr>
              <a:defRPr/>
            </a:pPr>
            <a:fld id="{B9B860AA-1E3F-214E-A4EA-F8B9208463F6}" type="slidenum">
              <a:rPr lang="en-US" altLang="en-US"/>
              <a:pPr>
                <a:defRPr/>
              </a:pPr>
              <a:t>‹#›</a:t>
            </a:fld>
            <a:endParaRPr lang="en-US" altLang="en-US"/>
          </a:p>
        </p:txBody>
      </p:sp>
    </p:spTree>
    <p:extLst>
      <p:ext uri="{BB962C8B-B14F-4D97-AF65-F5344CB8AC3E}">
        <p14:creationId xmlns:p14="http://schemas.microsoft.com/office/powerpoint/2010/main" val="140889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F9CCEC4-E1CD-BE44-8936-6C770E4B9271}"/>
              </a:ext>
            </a:extLst>
          </p:cNvPr>
          <p:cNvSpPr>
            <a:spLocks noGrp="1" noChangeArrowheads="1"/>
          </p:cNvSpPr>
          <p:nvPr>
            <p:ph type="sldNum" sz="quarter" idx="10"/>
          </p:nvPr>
        </p:nvSpPr>
        <p:spPr>
          <a:ln/>
        </p:spPr>
        <p:txBody>
          <a:bodyPr/>
          <a:lstStyle>
            <a:lvl1pPr>
              <a:defRPr/>
            </a:lvl1pPr>
          </a:lstStyle>
          <a:p>
            <a:pPr>
              <a:defRPr/>
            </a:pPr>
            <a:fld id="{FB527461-7A01-1E4E-86C5-C9D62EDBD656}" type="slidenum">
              <a:rPr lang="en-US" altLang="en-US"/>
              <a:pPr>
                <a:defRPr/>
              </a:pPr>
              <a:t>‹#›</a:t>
            </a:fld>
            <a:endParaRPr lang="en-US" altLang="en-US"/>
          </a:p>
        </p:txBody>
      </p:sp>
    </p:spTree>
    <p:extLst>
      <p:ext uri="{BB962C8B-B14F-4D97-AF65-F5344CB8AC3E}">
        <p14:creationId xmlns:p14="http://schemas.microsoft.com/office/powerpoint/2010/main" val="1521642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483887BA-800B-BEB6-2C7F-A54B848B4680}"/>
              </a:ext>
            </a:extLst>
          </p:cNvPr>
          <p:cNvSpPr>
            <a:spLocks noGrp="1" noChangeArrowheads="1"/>
          </p:cNvSpPr>
          <p:nvPr>
            <p:ph type="sldNum" sz="quarter" idx="10"/>
          </p:nvPr>
        </p:nvSpPr>
        <p:spPr>
          <a:ln/>
        </p:spPr>
        <p:txBody>
          <a:bodyPr/>
          <a:lstStyle>
            <a:lvl1pPr>
              <a:defRPr/>
            </a:lvl1pPr>
          </a:lstStyle>
          <a:p>
            <a:pPr>
              <a:defRPr/>
            </a:pPr>
            <a:fld id="{E3B6411A-8DEA-BC42-998E-BFDCE5F129DA}" type="slidenum">
              <a:rPr lang="en-US" altLang="en-US"/>
              <a:pPr>
                <a:defRPr/>
              </a:pPr>
              <a:t>‹#›</a:t>
            </a:fld>
            <a:endParaRPr lang="en-US" altLang="en-US"/>
          </a:p>
        </p:txBody>
      </p:sp>
    </p:spTree>
    <p:extLst>
      <p:ext uri="{BB962C8B-B14F-4D97-AF65-F5344CB8AC3E}">
        <p14:creationId xmlns:p14="http://schemas.microsoft.com/office/powerpoint/2010/main" val="257453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57C33F00-19FC-2125-F106-E537D10781DE}"/>
              </a:ext>
            </a:extLst>
          </p:cNvPr>
          <p:cNvSpPr>
            <a:spLocks noGrp="1" noChangeArrowheads="1"/>
          </p:cNvSpPr>
          <p:nvPr>
            <p:ph type="sldNum" sz="quarter" idx="10"/>
          </p:nvPr>
        </p:nvSpPr>
        <p:spPr>
          <a:ln/>
        </p:spPr>
        <p:txBody>
          <a:bodyPr/>
          <a:lstStyle>
            <a:lvl1pPr>
              <a:defRPr/>
            </a:lvl1pPr>
          </a:lstStyle>
          <a:p>
            <a:pPr>
              <a:defRPr/>
            </a:pPr>
            <a:fld id="{A82DC47B-1936-AB46-A149-763AE474D789}" type="slidenum">
              <a:rPr lang="en-US" altLang="en-US"/>
              <a:pPr>
                <a:defRPr/>
              </a:pPr>
              <a:t>‹#›</a:t>
            </a:fld>
            <a:endParaRPr lang="en-US" altLang="en-US"/>
          </a:p>
        </p:txBody>
      </p:sp>
    </p:spTree>
    <p:extLst>
      <p:ext uri="{BB962C8B-B14F-4D97-AF65-F5344CB8AC3E}">
        <p14:creationId xmlns:p14="http://schemas.microsoft.com/office/powerpoint/2010/main" val="18293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a:extLst>
              <a:ext uri="{FF2B5EF4-FFF2-40B4-BE49-F238E27FC236}">
                <a16:creationId xmlns:a16="http://schemas.microsoft.com/office/drawing/2014/main" id="{4F8A87A8-91EB-6783-E3DB-1F146AE72B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24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E951A6D5-C032-BC44-7618-A4E7425BECC1}"/>
              </a:ext>
            </a:extLst>
          </p:cNvPr>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71D7D2C5-8C13-2C6E-1B8A-323274E9C91A}"/>
              </a:ext>
            </a:extLst>
          </p:cNvPr>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20AB8F82-A714-8394-60CC-5204A44F1F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5F5F5F"/>
                </a:solidFill>
                <a:ea typeface="ヒラギノ角ゴ Pro W3" pitchFamily="3" charset="-128"/>
              </a:defRPr>
            </a:lvl1pPr>
          </a:lstStyle>
          <a:p>
            <a:pPr>
              <a:defRPr/>
            </a:pPr>
            <a:fld id="{DB1D3DCC-E194-F540-BC1F-6FCD78FD5AA5}" type="slidenum">
              <a:rPr lang="en-US" altLang="en-US"/>
              <a:pPr>
                <a:defRPr/>
              </a:pPr>
              <a:t>‹#›</a:t>
            </a:fld>
            <a:endParaRPr lang="en-US" altLang="en-US"/>
          </a:p>
        </p:txBody>
      </p:sp>
      <p:sp>
        <p:nvSpPr>
          <p:cNvPr id="1031" name="Text Box 10">
            <a:extLst>
              <a:ext uri="{FF2B5EF4-FFF2-40B4-BE49-F238E27FC236}">
                <a16:creationId xmlns:a16="http://schemas.microsoft.com/office/drawing/2014/main" id="{85BABC36-DB29-FF6A-3318-CE27A7D418F5}"/>
              </a:ext>
            </a:extLst>
          </p:cNvPr>
          <p:cNvSpPr txBox="1">
            <a:spLocks noChangeArrowheads="1"/>
          </p:cNvSpPr>
          <p:nvPr/>
        </p:nvSpPr>
        <p:spPr bwMode="auto">
          <a:xfrm>
            <a:off x="4876800" y="98425"/>
            <a:ext cx="4191000" cy="396875"/>
          </a:xfrm>
          <a:prstGeom prst="rect">
            <a:avLst/>
          </a:prstGeom>
          <a:noFill/>
          <a:ln>
            <a:noFill/>
          </a:ln>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a:solidFill>
                <a:schemeClr val="bg1"/>
              </a:solidFill>
            </a:endParaRPr>
          </a:p>
        </p:txBody>
      </p:sp>
      <p:pic>
        <p:nvPicPr>
          <p:cNvPr id="2" name="Picture 2">
            <a:extLst>
              <a:ext uri="{FF2B5EF4-FFF2-40B4-BE49-F238E27FC236}">
                <a16:creationId xmlns:a16="http://schemas.microsoft.com/office/drawing/2014/main" id="{29558565-96D9-5473-DE64-49997B35F57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76238" y="144463"/>
            <a:ext cx="14414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chemeClr val="tx2"/>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chemeClr val="tx2"/>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mailto:Manuel.Guantez@ubhc.rutgers.edu" TargetMode="External"/><Relationship Id="rId2" Type="http://schemas.openxmlformats.org/officeDocument/2006/relationships/hyperlink" Target="mailto:mc.bohan@rutgers.ed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C9D0D58-A581-F26E-FE27-FFEA3F6F5F2A}"/>
              </a:ext>
            </a:extLst>
          </p:cNvPr>
          <p:cNvSpPr>
            <a:spLocks noGrp="1" noChangeArrowheads="1"/>
          </p:cNvSpPr>
          <p:nvPr>
            <p:ph type="ctrTitle"/>
          </p:nvPr>
        </p:nvSpPr>
        <p:spPr/>
        <p:txBody>
          <a:bodyPr/>
          <a:lstStyle/>
          <a:p>
            <a:pPr eaLnBrk="1" hangingPunct="1"/>
            <a:r>
              <a:rPr lang="en-US" altLang="en-US">
                <a:ea typeface="ヒラギノ角ゴ Pro W3" panose="020B0300000000000000" pitchFamily="34" charset="-128"/>
                <a:cs typeface="Geneva" panose="020B0503030404040204" pitchFamily="34" charset="0"/>
              </a:rPr>
              <a:t>Rutgers Advanced Addiction Treatment Center</a:t>
            </a:r>
            <a:br>
              <a:rPr lang="en-US" altLang="en-US">
                <a:ea typeface="ヒラギノ角ゴ Pro W3" panose="020B0300000000000000" pitchFamily="34" charset="-128"/>
                <a:cs typeface="Geneva" panose="020B0503030404040204" pitchFamily="34" charset="0"/>
              </a:rPr>
            </a:br>
            <a:r>
              <a:rPr lang="en-US" altLang="en-US">
                <a:ea typeface="ヒラギノ角ゴ Pro W3" panose="020B0300000000000000" pitchFamily="34" charset="-128"/>
                <a:cs typeface="Geneva" panose="020B0503030404040204" pitchFamily="34" charset="0"/>
              </a:rPr>
              <a:t>(RAATC)</a:t>
            </a:r>
          </a:p>
        </p:txBody>
      </p:sp>
      <p:sp>
        <p:nvSpPr>
          <p:cNvPr id="3075" name="Rectangle 3">
            <a:extLst>
              <a:ext uri="{FF2B5EF4-FFF2-40B4-BE49-F238E27FC236}">
                <a16:creationId xmlns:a16="http://schemas.microsoft.com/office/drawing/2014/main" id="{BBC7FAE2-D006-0488-258F-32B3A46FDD51}"/>
              </a:ext>
            </a:extLst>
          </p:cNvPr>
          <p:cNvSpPr>
            <a:spLocks noGrp="1" noChangeArrowheads="1"/>
          </p:cNvSpPr>
          <p:nvPr>
            <p:ph type="subTitle" idx="1"/>
          </p:nvPr>
        </p:nvSpPr>
        <p:spPr/>
        <p:txBody>
          <a:bodyPr/>
          <a:lstStyle/>
          <a:p>
            <a:pPr eaLnBrk="1" hangingPunct="1"/>
            <a:r>
              <a:rPr lang="en-US" altLang="en-US">
                <a:ea typeface="ヒラギノ角ゴ Pro W3" panose="020B0300000000000000" pitchFamily="34" charset="-128"/>
                <a:cs typeface="Geneva" panose="020B0503030404040204" pitchFamily="34" charset="0"/>
              </a:rPr>
              <a:t>Muhlenberg Regional Medical Center</a:t>
            </a:r>
          </a:p>
          <a:p>
            <a:pPr eaLnBrk="1" hangingPunct="1"/>
            <a:r>
              <a:rPr lang="en-US" altLang="en-US">
                <a:ea typeface="ヒラギノ角ゴ Pro W3" panose="020B0300000000000000" pitchFamily="34" charset="-128"/>
                <a:cs typeface="Geneva" panose="020B0503030404040204" pitchFamily="34" charset="0"/>
              </a:rPr>
              <a:t>Plainfield, NJ</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3A2A251-3A61-D872-E42F-272C01D15A0D}"/>
              </a:ext>
            </a:extLst>
          </p:cNvPr>
          <p:cNvSpPr>
            <a:spLocks noGrp="1" noChangeArrowheads="1"/>
          </p:cNvSpPr>
          <p:nvPr>
            <p:ph type="title"/>
          </p:nvPr>
        </p:nvSpPr>
        <p:spPr/>
        <p:txBody>
          <a:bodyPr/>
          <a:lstStyle/>
          <a:p>
            <a:r>
              <a:rPr lang="en-US" altLang="en-US">
                <a:ea typeface="ヒラギノ角ゴ Pro W3" panose="020B0300000000000000" pitchFamily="34" charset="-128"/>
                <a:cs typeface="Geneva" panose="020B0503030404040204" pitchFamily="34" charset="0"/>
              </a:rPr>
              <a:t>Withdrawal Management/Residential Space</a:t>
            </a:r>
          </a:p>
        </p:txBody>
      </p:sp>
      <p:pic>
        <p:nvPicPr>
          <p:cNvPr id="9219" name="Content Placeholder 3" descr="A room with couches and tables&#10;&#10;Description automatically generated with low confidence">
            <a:extLst>
              <a:ext uri="{FF2B5EF4-FFF2-40B4-BE49-F238E27FC236}">
                <a16:creationId xmlns:a16="http://schemas.microsoft.com/office/drawing/2014/main" id="{1BA9F5DF-A9BD-0E06-0F79-82DAE9F3AA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71588" y="1524000"/>
            <a:ext cx="6600825" cy="45339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a:extLst>
              <a:ext uri="{FF2B5EF4-FFF2-40B4-BE49-F238E27FC236}">
                <a16:creationId xmlns:a16="http://schemas.microsoft.com/office/drawing/2014/main" id="{E0D42568-9046-49F7-02E9-7EC9FC88F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417638"/>
            <a:ext cx="386715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ontent Placeholder 5">
            <a:extLst>
              <a:ext uri="{FF2B5EF4-FFF2-40B4-BE49-F238E27FC236}">
                <a16:creationId xmlns:a16="http://schemas.microsoft.com/office/drawing/2014/main" id="{77172568-8639-1CD5-C942-65DDE664A994}"/>
              </a:ext>
            </a:extLst>
          </p:cNvPr>
          <p:cNvSpPr>
            <a:spLocks noGrp="1" noChangeArrowheads="1"/>
          </p:cNvSpPr>
          <p:nvPr>
            <p:ph idx="1"/>
          </p:nvPr>
        </p:nvSpPr>
        <p:spPr>
          <a:xfrm>
            <a:off x="5213350" y="3033713"/>
            <a:ext cx="8229600" cy="4533900"/>
          </a:xfrm>
        </p:spPr>
        <p:txBody>
          <a:bodyPr/>
          <a:lstStyle/>
          <a:p>
            <a:endParaRPr lang="en-US" altLang="en-US">
              <a:ea typeface="ヒラギノ角ゴ Pro W3" panose="020B0300000000000000" pitchFamily="34" charset="-128"/>
              <a:cs typeface="Geneva" panose="020B0503030404040204" pitchFamily="34" charset="0"/>
            </a:endParaRPr>
          </a:p>
        </p:txBody>
      </p:sp>
      <p:pic>
        <p:nvPicPr>
          <p:cNvPr id="10245" name="x_Picture 4">
            <a:extLst>
              <a:ext uri="{FF2B5EF4-FFF2-40B4-BE49-F238E27FC236}">
                <a16:creationId xmlns:a16="http://schemas.microsoft.com/office/drawing/2014/main" id="{3691EA89-020E-F76E-F2EB-69D76C8BF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325" y="1514475"/>
            <a:ext cx="3556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3F64E43-0B0E-A868-886E-234068282569}"/>
              </a:ext>
            </a:extLst>
          </p:cNvPr>
          <p:cNvSpPr>
            <a:spLocks noGrp="1" noChangeArrowheads="1"/>
          </p:cNvSpPr>
          <p:nvPr>
            <p:ph type="title"/>
          </p:nvPr>
        </p:nvSpPr>
        <p:spPr/>
        <p:txBody>
          <a:bodyPr/>
          <a:lstStyle/>
          <a:p>
            <a:r>
              <a:rPr lang="en-US" altLang="en-US">
                <a:ea typeface="ヒラギノ角ゴ Pro W3" panose="020B0300000000000000" pitchFamily="34" charset="-128"/>
                <a:cs typeface="Geneva" panose="020B0503030404040204" pitchFamily="34" charset="0"/>
              </a:rPr>
              <a:t>Treatment Space</a:t>
            </a:r>
          </a:p>
        </p:txBody>
      </p:sp>
      <p:pic>
        <p:nvPicPr>
          <p:cNvPr id="11267" name="Content Placeholder 4" descr="A conference room with a round table&#10;&#10;Description automatically generated with low confidence">
            <a:extLst>
              <a:ext uri="{FF2B5EF4-FFF2-40B4-BE49-F238E27FC236}">
                <a16:creationId xmlns:a16="http://schemas.microsoft.com/office/drawing/2014/main" id="{6961157C-CA5A-B337-69FE-D8FF7059E4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48263" y="1606550"/>
            <a:ext cx="3538537" cy="4533900"/>
          </a:xfrm>
        </p:spPr>
      </p:pic>
      <p:pic>
        <p:nvPicPr>
          <p:cNvPr id="11268" name="Picture 6" descr="A picture containing floor, indoor, wall, room&#10;&#10;Description automatically generated">
            <a:extLst>
              <a:ext uri="{FF2B5EF4-FFF2-40B4-BE49-F238E27FC236}">
                <a16:creationId xmlns:a16="http://schemas.microsoft.com/office/drawing/2014/main" id="{C29DB0A8-557D-231E-6738-79B72A64E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08" t="3143" r="17786" b="12325"/>
          <a:stretch>
            <a:fillRect/>
          </a:stretch>
        </p:blipFill>
        <p:spPr bwMode="auto">
          <a:xfrm>
            <a:off x="688975" y="1606550"/>
            <a:ext cx="3540125"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A55FF84-40D8-B310-6CA8-13357AB98922}"/>
              </a:ext>
            </a:extLst>
          </p:cNvPr>
          <p:cNvSpPr>
            <a:spLocks noGrp="1" noChangeArrowheads="1"/>
          </p:cNvSpPr>
          <p:nvPr>
            <p:ph type="title"/>
          </p:nvPr>
        </p:nvSpPr>
        <p:spPr/>
        <p:txBody>
          <a:bodyPr/>
          <a:lstStyle/>
          <a:p>
            <a:r>
              <a:rPr lang="en-US" altLang="en-US">
                <a:ea typeface="ヒラギノ角ゴ Pro W3" panose="020B0300000000000000" pitchFamily="34" charset="-128"/>
                <a:cs typeface="Geneva" panose="020B0503030404040204" pitchFamily="34" charset="0"/>
              </a:rPr>
              <a:t>Wellness Focus</a:t>
            </a:r>
          </a:p>
        </p:txBody>
      </p:sp>
      <p:pic>
        <p:nvPicPr>
          <p:cNvPr id="12291" name="Content Placeholder 4" descr="A picture containing indoor, floor, ceiling&#10;&#10;Description automatically generated">
            <a:extLst>
              <a:ext uri="{FF2B5EF4-FFF2-40B4-BE49-F238E27FC236}">
                <a16:creationId xmlns:a16="http://schemas.microsoft.com/office/drawing/2014/main" id="{321B6459-52DA-5FB7-21BC-3431D7A788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554163"/>
            <a:ext cx="3308350" cy="4533900"/>
          </a:xfrm>
        </p:spPr>
      </p:pic>
      <p:pic>
        <p:nvPicPr>
          <p:cNvPr id="12292" name="Picture 6" descr="A picture containing indoor, floor, building, ceiling&#10;&#10;Description automatically generated">
            <a:extLst>
              <a:ext uri="{FF2B5EF4-FFF2-40B4-BE49-F238E27FC236}">
                <a16:creationId xmlns:a16="http://schemas.microsoft.com/office/drawing/2014/main" id="{75FF27F2-435F-EFDE-3DA4-5D4F22BE9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01" t="10651" r="27690" b="20909"/>
          <a:stretch>
            <a:fillRect/>
          </a:stretch>
        </p:blipFill>
        <p:spPr bwMode="auto">
          <a:xfrm>
            <a:off x="4572000" y="1554163"/>
            <a:ext cx="3841750"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6E972C4-F505-0344-1D9C-1922EEC6A4C8}"/>
              </a:ext>
            </a:extLst>
          </p:cNvPr>
          <p:cNvSpPr>
            <a:spLocks noGrp="1" noChangeArrowheads="1"/>
          </p:cNvSpPr>
          <p:nvPr>
            <p:ph type="title"/>
          </p:nvPr>
        </p:nvSpPr>
        <p:spPr/>
        <p:txBody>
          <a:bodyPr/>
          <a:lstStyle/>
          <a:p>
            <a:r>
              <a:rPr lang="en-US" altLang="en-US">
                <a:ea typeface="ヒラギノ角ゴ Pro W3" panose="020B0300000000000000" pitchFamily="34" charset="-128"/>
                <a:cs typeface="Geneva" panose="020B0503030404040204" pitchFamily="34" charset="0"/>
              </a:rPr>
              <a:t>Outdoor Space</a:t>
            </a:r>
          </a:p>
        </p:txBody>
      </p:sp>
      <p:pic>
        <p:nvPicPr>
          <p:cNvPr id="13315" name="Content Placeholder 7" descr="A picture containing sky, outdoor, stone&#10;&#10;Description automatically generated">
            <a:extLst>
              <a:ext uri="{FF2B5EF4-FFF2-40B4-BE49-F238E27FC236}">
                <a16:creationId xmlns:a16="http://schemas.microsoft.com/office/drawing/2014/main" id="{102C020B-99DA-1F49-07B9-D1222263ED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9400" y="1524000"/>
            <a:ext cx="6045200" cy="45339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4179217-8F3F-62B7-965B-6DD063214B5F}"/>
              </a:ext>
            </a:extLst>
          </p:cNvPr>
          <p:cNvSpPr>
            <a:spLocks noGrp="1" noChangeArrowheads="1"/>
          </p:cNvSpPr>
          <p:nvPr>
            <p:ph type="title"/>
          </p:nvPr>
        </p:nvSpPr>
        <p:spPr/>
        <p:txBody>
          <a:bodyPr/>
          <a:lstStyle/>
          <a:p>
            <a:r>
              <a:rPr lang="en-US" altLang="en-US" dirty="0">
                <a:ea typeface="ヒラギノ角ゴ Pro W3" panose="020B0300000000000000" pitchFamily="34" charset="-128"/>
                <a:cs typeface="Geneva" panose="020B0503030404040204" pitchFamily="34" charset="0"/>
              </a:rPr>
              <a:t>Triple Aim</a:t>
            </a:r>
          </a:p>
        </p:txBody>
      </p:sp>
      <p:sp>
        <p:nvSpPr>
          <p:cNvPr id="7171" name="Content Placeholder 2">
            <a:extLst>
              <a:ext uri="{FF2B5EF4-FFF2-40B4-BE49-F238E27FC236}">
                <a16:creationId xmlns:a16="http://schemas.microsoft.com/office/drawing/2014/main" id="{6561DA95-8D69-8F81-749F-12234916288C}"/>
              </a:ext>
            </a:extLst>
          </p:cNvPr>
          <p:cNvSpPr>
            <a:spLocks noGrp="1" noChangeArrowheads="1"/>
          </p:cNvSpPr>
          <p:nvPr>
            <p:ph idx="1"/>
          </p:nvPr>
        </p:nvSpPr>
        <p:spPr>
          <a:xfrm>
            <a:off x="457200" y="2324100"/>
            <a:ext cx="8229600" cy="4533900"/>
          </a:xfrm>
        </p:spPr>
        <p:txBody>
          <a:bodyPr/>
          <a:lstStyle/>
          <a:p>
            <a:endParaRPr lang="en-US" altLang="en-US" dirty="0">
              <a:ea typeface="ヒラギノ角ゴ Pro W3" panose="020B0300000000000000" pitchFamily="34" charset="-128"/>
              <a:cs typeface="Geneva" panose="020B0503030404040204" pitchFamily="34" charset="0"/>
            </a:endParaRPr>
          </a:p>
          <a:p>
            <a:endParaRPr lang="en-US" altLang="en-US" dirty="0">
              <a:ea typeface="ヒラギノ角ゴ Pro W3" panose="020B0300000000000000" pitchFamily="34" charset="-128"/>
              <a:cs typeface="Geneva" panose="020B0503030404040204" pitchFamily="34" charset="0"/>
            </a:endParaRPr>
          </a:p>
          <a:p>
            <a:endParaRPr lang="en-US" altLang="en-US" dirty="0">
              <a:ea typeface="ヒラギノ角ゴ Pro W3" panose="020B0300000000000000" pitchFamily="34" charset="-128"/>
              <a:cs typeface="Geneva" panose="020B0503030404040204" pitchFamily="34" charset="0"/>
            </a:endParaRPr>
          </a:p>
          <a:p>
            <a:pPr marL="0" indent="0">
              <a:buNone/>
            </a:pPr>
            <a:endParaRPr lang="en-US" altLang="en-US" dirty="0">
              <a:ea typeface="ヒラギノ角ゴ Pro W3" panose="020B0300000000000000" pitchFamily="34" charset="-128"/>
              <a:cs typeface="Geneva" panose="020B0503030404040204" pitchFamily="34" charset="0"/>
            </a:endParaRPr>
          </a:p>
          <a:p>
            <a:pPr marL="0" indent="0">
              <a:buNone/>
            </a:pPr>
            <a:endParaRPr lang="en-US" altLang="en-US" sz="1000" dirty="0">
              <a:ea typeface="ヒラギノ角ゴ Pro W3" panose="020B0300000000000000" pitchFamily="34" charset="-128"/>
              <a:cs typeface="Geneva" panose="020B0503030404040204" pitchFamily="34" charset="0"/>
            </a:endParaRPr>
          </a:p>
          <a:p>
            <a:pPr marL="0" indent="0">
              <a:buNone/>
            </a:pPr>
            <a:r>
              <a:rPr lang="en-US" altLang="en-US" dirty="0">
                <a:ea typeface="ヒラギノ角ゴ Pro W3" panose="020B0300000000000000" pitchFamily="34" charset="-128"/>
                <a:cs typeface="Geneva" panose="020B0503030404040204" pitchFamily="34" charset="0"/>
              </a:rPr>
              <a:t>Treatment</a:t>
            </a:r>
          </a:p>
          <a:p>
            <a:pPr marL="0" indent="0" algn="ctr">
              <a:buNone/>
            </a:pPr>
            <a:endParaRPr lang="en-US" altLang="en-US" dirty="0">
              <a:ea typeface="ヒラギノ角ゴ Pro W3" panose="020B0300000000000000" pitchFamily="34" charset="-128"/>
              <a:cs typeface="Geneva" panose="020B0503030404040204" pitchFamily="34" charset="0"/>
            </a:endParaRPr>
          </a:p>
          <a:p>
            <a:pPr marL="0" indent="0">
              <a:buNone/>
            </a:pPr>
            <a:r>
              <a:rPr lang="en-US" altLang="en-US" dirty="0">
                <a:ea typeface="ヒラギノ角ゴ Pro W3" panose="020B0300000000000000" pitchFamily="34" charset="-128"/>
                <a:cs typeface="Geneva" panose="020B0503030404040204" pitchFamily="34" charset="0"/>
              </a:rPr>
              <a:t>                                 </a:t>
            </a:r>
          </a:p>
          <a:p>
            <a:pPr marL="0" indent="0">
              <a:buNone/>
            </a:pPr>
            <a:r>
              <a:rPr lang="en-US" altLang="en-US" dirty="0">
                <a:ea typeface="ヒラギノ角ゴ Pro W3" panose="020B0300000000000000" pitchFamily="34" charset="-128"/>
                <a:cs typeface="Geneva" panose="020B0503030404040204" pitchFamily="34" charset="0"/>
              </a:rPr>
              <a:t>                                            Training                        </a:t>
            </a:r>
          </a:p>
          <a:p>
            <a:pPr marL="0" indent="0">
              <a:buNone/>
            </a:pPr>
            <a:r>
              <a:rPr lang="en-US" altLang="en-US" dirty="0">
                <a:ea typeface="ヒラギノ角ゴ Pro W3" panose="020B0300000000000000" pitchFamily="34" charset="-128"/>
                <a:cs typeface="Geneva" panose="020B0503030404040204" pitchFamily="34" charset="0"/>
              </a:rPr>
              <a:t> </a:t>
            </a:r>
          </a:p>
          <a:p>
            <a:pPr marL="0" indent="0">
              <a:buNone/>
            </a:pPr>
            <a:r>
              <a:rPr lang="en-US" altLang="en-US" dirty="0">
                <a:ea typeface="ヒラギノ角ゴ Pro W3" panose="020B0300000000000000" pitchFamily="34" charset="-128"/>
                <a:cs typeface="Geneva" panose="020B0503030404040204" pitchFamily="34" charset="0"/>
              </a:rPr>
              <a:t>                                                                                Research</a:t>
            </a:r>
          </a:p>
        </p:txBody>
      </p:sp>
      <p:pic>
        <p:nvPicPr>
          <p:cNvPr id="3" name="Picture 2">
            <a:extLst>
              <a:ext uri="{FF2B5EF4-FFF2-40B4-BE49-F238E27FC236}">
                <a16:creationId xmlns:a16="http://schemas.microsoft.com/office/drawing/2014/main" id="{D6D85B3A-8A25-5392-583D-B630C28B3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6506"/>
            <a:ext cx="3836276" cy="2572216"/>
          </a:xfrm>
          <a:prstGeom prst="rect">
            <a:avLst/>
          </a:prstGeom>
        </p:spPr>
      </p:pic>
      <p:pic>
        <p:nvPicPr>
          <p:cNvPr id="5" name="Picture 4">
            <a:extLst>
              <a:ext uri="{FF2B5EF4-FFF2-40B4-BE49-F238E27FC236}">
                <a16:creationId xmlns:a16="http://schemas.microsoft.com/office/drawing/2014/main" id="{80174A93-4129-0B79-3540-2850A8E73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29" y="2672614"/>
            <a:ext cx="3596669" cy="2572216"/>
          </a:xfrm>
          <a:prstGeom prst="rect">
            <a:avLst/>
          </a:prstGeom>
        </p:spPr>
      </p:pic>
      <p:pic>
        <p:nvPicPr>
          <p:cNvPr id="7" name="Picture 6">
            <a:extLst>
              <a:ext uri="{FF2B5EF4-FFF2-40B4-BE49-F238E27FC236}">
                <a16:creationId xmlns:a16="http://schemas.microsoft.com/office/drawing/2014/main" id="{4AF5D3AA-DDCE-F8E4-2E46-3CEB4333B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331" y="3636579"/>
            <a:ext cx="3596669" cy="24068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a:extLst>
              <a:ext uri="{FF2B5EF4-FFF2-40B4-BE49-F238E27FC236}">
                <a16:creationId xmlns:a16="http://schemas.microsoft.com/office/drawing/2014/main" id="{32B72EDA-10EE-1D5B-81CD-3633C19EDCB8}"/>
              </a:ext>
            </a:extLst>
          </p:cNvPr>
          <p:cNvSpPr>
            <a:spLocks noGrp="1" noChangeArrowheads="1"/>
          </p:cNvSpPr>
          <p:nvPr>
            <p:ph idx="1"/>
          </p:nvPr>
        </p:nvSpPr>
        <p:spPr/>
        <p:txBody>
          <a:bodyPr/>
          <a:lstStyle/>
          <a:p>
            <a:pPr marL="0" indent="0" algn="ctr">
              <a:buFontTx/>
              <a:buNone/>
            </a:pPr>
            <a:endParaRPr lang="en-US" altLang="en-US" dirty="0">
              <a:ea typeface="ヒラギノ角ゴ Pro W3" panose="020B0300000000000000" pitchFamily="34" charset="-128"/>
              <a:cs typeface="Geneva" panose="020B0503030404040204" pitchFamily="34" charset="0"/>
            </a:endParaRPr>
          </a:p>
          <a:p>
            <a:pPr marL="0" indent="0" algn="ctr">
              <a:buFontTx/>
              <a:buNone/>
            </a:pPr>
            <a:r>
              <a:rPr lang="en-US" altLang="en-US" dirty="0">
                <a:ea typeface="ヒラギノ角ゴ Pro W3" panose="020B0300000000000000" pitchFamily="34" charset="-128"/>
                <a:cs typeface="Geneva" panose="020B0503030404040204" pitchFamily="34" charset="0"/>
              </a:rPr>
              <a:t>Mary-Catherine Bohan</a:t>
            </a:r>
          </a:p>
          <a:p>
            <a:pPr marL="0" indent="0" algn="ctr">
              <a:buFontTx/>
              <a:buNone/>
            </a:pPr>
            <a:r>
              <a:rPr lang="en-US" altLang="en-US" dirty="0">
                <a:ea typeface="ヒラギノ角ゴ Pro W3" panose="020B0300000000000000" pitchFamily="34" charset="-128"/>
                <a:cs typeface="Geneva" panose="020B0503030404040204" pitchFamily="34" charset="0"/>
                <a:hlinkClick r:id="rId2"/>
              </a:rPr>
              <a:t>mc.bohan@rutgers.edu</a:t>
            </a:r>
            <a:endParaRPr lang="en-US" altLang="en-US" dirty="0">
              <a:ea typeface="ヒラギノ角ゴ Pro W3" panose="020B0300000000000000" pitchFamily="34" charset="-128"/>
              <a:cs typeface="Geneva" panose="020B0503030404040204" pitchFamily="34" charset="0"/>
            </a:endParaRPr>
          </a:p>
          <a:p>
            <a:pPr marL="0" indent="0" algn="ctr">
              <a:buFontTx/>
              <a:buNone/>
            </a:pPr>
            <a:endParaRPr lang="en-US" altLang="en-US" dirty="0">
              <a:ea typeface="ヒラギノ角ゴ Pro W3" panose="020B0300000000000000" pitchFamily="34" charset="-128"/>
              <a:cs typeface="Geneva" panose="020B0503030404040204" pitchFamily="34" charset="0"/>
            </a:endParaRPr>
          </a:p>
          <a:p>
            <a:pPr marL="0" indent="0" algn="ctr">
              <a:buFontTx/>
              <a:buNone/>
            </a:pPr>
            <a:r>
              <a:rPr lang="en-US" altLang="en-US" dirty="0">
                <a:ea typeface="ヒラギノ角ゴ Pro W3" panose="020B0300000000000000" pitchFamily="34" charset="-128"/>
                <a:cs typeface="Geneva" panose="020B0503030404040204" pitchFamily="34" charset="0"/>
              </a:rPr>
              <a:t>Manuel Guantez</a:t>
            </a:r>
          </a:p>
          <a:p>
            <a:pPr marL="0" indent="0" algn="ctr">
              <a:buFontTx/>
              <a:buNone/>
            </a:pPr>
            <a:r>
              <a:rPr lang="en-US" altLang="en-US" dirty="0">
                <a:ea typeface="ヒラギノ角ゴ Pro W3" panose="020B0300000000000000" pitchFamily="34" charset="-128"/>
                <a:cs typeface="Geneva" panose="020B0503030404040204" pitchFamily="34" charset="0"/>
                <a:hlinkClick r:id="rId3"/>
              </a:rPr>
              <a:t>Manuel.Guantez@ubhc.rutgers.edu</a:t>
            </a:r>
            <a:endParaRPr lang="en-US" altLang="en-US" dirty="0">
              <a:ea typeface="ヒラギノ角ゴ Pro W3" panose="020B0300000000000000" pitchFamily="34" charset="-128"/>
              <a:cs typeface="Geneva" panose="020B0503030404040204" pitchFamily="34" charset="0"/>
            </a:endParaRPr>
          </a:p>
          <a:p>
            <a:pPr marL="0" indent="0" algn="ctr">
              <a:buFontTx/>
              <a:buNone/>
            </a:pPr>
            <a:endParaRPr lang="en-US" altLang="en-US" dirty="0">
              <a:ea typeface="ヒラギノ角ゴ Pro W3" panose="020B0300000000000000" pitchFamily="34" charset="-128"/>
              <a:cs typeface="Geneva" panose="020B0503030404040204" pitchFamily="34" charset="0"/>
            </a:endParaRPr>
          </a:p>
          <a:p>
            <a:pPr marL="0" indent="0" algn="ctr">
              <a:buFontTx/>
              <a:buNone/>
            </a:pPr>
            <a:endParaRPr lang="en-US" altLang="en-US" dirty="0">
              <a:ea typeface="ヒラギノ角ゴ Pro W3" panose="020B0300000000000000" pitchFamily="34" charset="-128"/>
              <a:cs typeface="Geneva" panose="020B0503030404040204" pitchFamily="34" charset="0"/>
            </a:endParaRPr>
          </a:p>
          <a:p>
            <a:pPr marL="0" indent="0">
              <a:buFontTx/>
              <a:buNone/>
            </a:pPr>
            <a:endParaRPr lang="en-US" altLang="en-US" dirty="0">
              <a:ea typeface="ヒラギノ角ゴ Pro W3" panose="020B0300000000000000" pitchFamily="34" charset="-128"/>
              <a:cs typeface="Geneva" panose="020B0503030404040204" pitchFamily="34" charset="0"/>
            </a:endParaRPr>
          </a:p>
          <a:p>
            <a:pPr marL="0" indent="0">
              <a:buFontTx/>
              <a:buNone/>
            </a:pPr>
            <a:endParaRPr lang="en-US" altLang="en-US" dirty="0">
              <a:ea typeface="ヒラギノ角ゴ Pro W3" panose="020B0300000000000000" pitchFamily="34" charset="-128"/>
              <a:cs typeface="Geneva" panose="020B0503030404040204" pitchFamily="34" charset="0"/>
            </a:endParaRPr>
          </a:p>
          <a:p>
            <a:pPr marL="0" indent="0">
              <a:buFontTx/>
              <a:buNone/>
            </a:pPr>
            <a:endParaRPr lang="en-US" altLang="en-US" dirty="0">
              <a:ea typeface="ヒラギノ角ゴ Pro W3" panose="020B0300000000000000" pitchFamily="34" charset="-128"/>
              <a:cs typeface="Geneva" panose="020B0503030404040204" pitchFamily="34" charset="0"/>
            </a:endParaRPr>
          </a:p>
        </p:txBody>
      </p:sp>
      <p:sp>
        <p:nvSpPr>
          <p:cNvPr id="14339" name="Title 2">
            <a:extLst>
              <a:ext uri="{FF2B5EF4-FFF2-40B4-BE49-F238E27FC236}">
                <a16:creationId xmlns:a16="http://schemas.microsoft.com/office/drawing/2014/main" id="{911581B9-D3F9-A9A9-DA12-C2EF90429D02}"/>
              </a:ext>
            </a:extLst>
          </p:cNvPr>
          <p:cNvSpPr>
            <a:spLocks noGrp="1" noChangeArrowheads="1"/>
          </p:cNvSpPr>
          <p:nvPr>
            <p:ph type="title"/>
          </p:nvPr>
        </p:nvSpPr>
        <p:spPr/>
        <p:txBody>
          <a:bodyPr/>
          <a:lstStyle/>
          <a:p>
            <a:r>
              <a:rPr lang="en-US" altLang="en-US">
                <a:ea typeface="ヒラギノ角ゴ Pro W3" panose="020B0300000000000000" pitchFamily="34" charset="-128"/>
                <a:cs typeface="Geneva" panose="020B0503030404040204" pitchFamily="34" charset="0"/>
              </a:rPr>
              <a:t>For more information:</a:t>
            </a:r>
            <a:br>
              <a:rPr lang="en-US" altLang="en-US">
                <a:ea typeface="ヒラギノ角ゴ Pro W3" panose="020B0300000000000000" pitchFamily="34" charset="-128"/>
                <a:cs typeface="Geneva" panose="020B0503030404040204" pitchFamily="34" charset="0"/>
              </a:rPr>
            </a:br>
            <a:endParaRPr lang="en-US" altLang="en-US">
              <a:ea typeface="ヒラギノ角ゴ Pro W3" panose="020B0300000000000000" pitchFamily="34" charset="-128"/>
              <a:cs typeface="Geneva" panose="020B050303040404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AF29077-678A-7B8F-9279-A8A55FCE76C1}"/>
              </a:ext>
            </a:extLst>
          </p:cNvPr>
          <p:cNvSpPr>
            <a:spLocks noGrp="1" noChangeArrowheads="1"/>
          </p:cNvSpPr>
          <p:nvPr>
            <p:ph type="title"/>
          </p:nvPr>
        </p:nvSpPr>
        <p:spPr>
          <a:xfrm>
            <a:off x="457200" y="573974"/>
            <a:ext cx="8229600" cy="808038"/>
          </a:xfrm>
        </p:spPr>
        <p:txBody>
          <a:bodyPr/>
          <a:lstStyle/>
          <a:p>
            <a:r>
              <a:rPr lang="en-US" altLang="en-US" b="1" dirty="0">
                <a:ea typeface="ヒラギノ角ゴ Pro W3" panose="020B0300000000000000" pitchFamily="34" charset="-128"/>
                <a:cs typeface="Geneva" panose="020B0503030404040204" pitchFamily="34" charset="0"/>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419FB1F9-4779-F77D-1DCA-ED6E489A31D5}"/>
              </a:ext>
            </a:extLst>
          </p:cNvPr>
          <p:cNvSpPr>
            <a:spLocks noGrp="1" noChangeArrowheads="1"/>
          </p:cNvSpPr>
          <p:nvPr>
            <p:ph type="title"/>
          </p:nvPr>
        </p:nvSpPr>
        <p:spPr>
          <a:xfrm>
            <a:off x="457200" y="573974"/>
            <a:ext cx="8229600" cy="808038"/>
          </a:xfrm>
        </p:spPr>
        <p:txBody>
          <a:bodyPr/>
          <a:lstStyle/>
          <a:p>
            <a:r>
              <a:rPr lang="en-US" altLang="en-US" sz="2400" b="1" dirty="0">
                <a:ea typeface="ヒラギノ角ゴ Pro W3" panose="020B0300000000000000" pitchFamily="34" charset="-128"/>
                <a:cs typeface="Geneva" panose="020B0503030404040204" pitchFamily="34" charset="0"/>
              </a:rPr>
              <a:t>Introducing</a:t>
            </a:r>
            <a:r>
              <a:rPr lang="en-US" altLang="en-US" b="1" dirty="0">
                <a:ea typeface="ヒラギノ角ゴ Pro W3" panose="020B0300000000000000" pitchFamily="34" charset="-128"/>
                <a:cs typeface="Geneva" panose="020B0503030404040204" pitchFamily="34" charset="0"/>
              </a:rPr>
              <a:t> </a:t>
            </a:r>
            <a:r>
              <a:rPr lang="en-US" altLang="en-US" sz="2400" b="1" dirty="0">
                <a:ea typeface="ヒラギノ角ゴ Pro W3" panose="020B0300000000000000" pitchFamily="34" charset="-128"/>
                <a:cs typeface="Geneva" panose="020B0503030404040204" pitchFamily="34" charset="0"/>
              </a:rPr>
              <a:t>RAATC</a:t>
            </a:r>
          </a:p>
        </p:txBody>
      </p:sp>
      <p:pic>
        <p:nvPicPr>
          <p:cNvPr id="4099" name="Content Placeholder 6" descr="A building with a red awning&#10;&#10;Description automatically generated with low confidence">
            <a:extLst>
              <a:ext uri="{FF2B5EF4-FFF2-40B4-BE49-F238E27FC236}">
                <a16:creationId xmlns:a16="http://schemas.microsoft.com/office/drawing/2014/main" id="{A1D363EC-D7E9-1064-9813-E9161CA7E3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9400" y="1524000"/>
            <a:ext cx="6045200" cy="45339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4077012-7D85-0E69-B0D1-C35F273BDDA7}"/>
              </a:ext>
            </a:extLst>
          </p:cNvPr>
          <p:cNvSpPr>
            <a:spLocks noGrp="1" noChangeArrowheads="1"/>
          </p:cNvSpPr>
          <p:nvPr>
            <p:ph type="title"/>
          </p:nvPr>
        </p:nvSpPr>
        <p:spPr>
          <a:xfrm>
            <a:off x="457200" y="600075"/>
            <a:ext cx="8229600" cy="808038"/>
          </a:xfrm>
        </p:spPr>
        <p:txBody>
          <a:bodyPr/>
          <a:lstStyle/>
          <a:p>
            <a:r>
              <a:rPr lang="en-US" altLang="en-US" sz="2400" b="1" dirty="0">
                <a:ea typeface="ヒラギノ角ゴ Pro W3" panose="020B0300000000000000" pitchFamily="34" charset="-128"/>
                <a:cs typeface="Geneva" panose="020B0503030404040204" pitchFamily="34" charset="0"/>
              </a:rPr>
              <a:t>Free Standing Addiction Treatment Center to include: </a:t>
            </a:r>
          </a:p>
        </p:txBody>
      </p:sp>
      <p:sp>
        <p:nvSpPr>
          <p:cNvPr id="3" name="Content Placeholder 2">
            <a:extLst>
              <a:ext uri="{FF2B5EF4-FFF2-40B4-BE49-F238E27FC236}">
                <a16:creationId xmlns:a16="http://schemas.microsoft.com/office/drawing/2014/main" id="{5BF4A35A-631C-74FA-2854-1E8CC868ACFB}"/>
              </a:ext>
            </a:extLst>
          </p:cNvPr>
          <p:cNvSpPr>
            <a:spLocks noGrp="1"/>
          </p:cNvSpPr>
          <p:nvPr>
            <p:ph idx="1"/>
          </p:nvPr>
        </p:nvSpPr>
        <p:spPr/>
        <p:txBody>
          <a:bodyPr/>
          <a:lstStyle/>
          <a:p>
            <a:pPr marL="0" indent="0">
              <a:buFontTx/>
              <a:buNone/>
              <a:defRPr/>
            </a:pPr>
            <a:r>
              <a:rPr lang="en-US" sz="2000" b="1" dirty="0"/>
              <a:t>Medically Monitored Intensive Inpatient Services (ASAM Level 3.7 WM):</a:t>
            </a:r>
          </a:p>
          <a:p>
            <a:pPr>
              <a:buFont typeface="Arial" panose="020B0604020202020204" pitchFamily="34" charset="0"/>
              <a:buChar char="•"/>
              <a:defRPr/>
            </a:pPr>
            <a:r>
              <a:rPr lang="en-US" sz="2000" dirty="0"/>
              <a:t>Medically Monitored Withdrawal Management for adults; 20 licensed beds</a:t>
            </a:r>
          </a:p>
          <a:p>
            <a:pPr marL="0" indent="0">
              <a:buFontTx/>
              <a:buNone/>
              <a:defRPr/>
            </a:pPr>
            <a:r>
              <a:rPr lang="en-US" sz="2000" b="1" dirty="0"/>
              <a:t>Short Term Residential (ASAM Level 3.7)</a:t>
            </a:r>
          </a:p>
          <a:p>
            <a:pPr>
              <a:buFont typeface="Arial" panose="020B0604020202020204" pitchFamily="34" charset="0"/>
              <a:buChar char="•"/>
              <a:defRPr/>
            </a:pPr>
            <a:r>
              <a:rPr lang="en-US" sz="2000" dirty="0"/>
              <a:t>16 male beds; 8 female beds</a:t>
            </a:r>
          </a:p>
          <a:p>
            <a:pPr marL="0" indent="0">
              <a:buFontTx/>
              <a:buNone/>
              <a:defRPr/>
            </a:pPr>
            <a:r>
              <a:rPr lang="en-US" sz="2000" b="1" dirty="0"/>
              <a:t>Intensive Outpatient Services (ASAM Level 2.1)</a:t>
            </a:r>
          </a:p>
          <a:p>
            <a:pPr>
              <a:buFont typeface="Arial" panose="020B0604020202020204" pitchFamily="34" charset="0"/>
              <a:buChar char="•"/>
              <a:defRPr/>
            </a:pPr>
            <a:r>
              <a:rPr lang="en-US" sz="2000" dirty="0"/>
              <a:t>Multiple tracks available to meet complex needs of individuals</a:t>
            </a:r>
          </a:p>
          <a:p>
            <a:pPr>
              <a:buFont typeface="Arial" panose="020B0604020202020204" pitchFamily="34" charset="0"/>
              <a:buChar char="•"/>
              <a:defRPr/>
            </a:pPr>
            <a:r>
              <a:rPr lang="en-US" sz="2000" dirty="0"/>
              <a:t>Daytime, evening and weekend hours</a:t>
            </a:r>
          </a:p>
          <a:p>
            <a:pPr>
              <a:buFont typeface="Arial" panose="020B0604020202020204" pitchFamily="34" charset="0"/>
              <a:buChar char="•"/>
              <a:defRPr/>
            </a:pPr>
            <a:r>
              <a:rPr lang="en-US" sz="2000" dirty="0"/>
              <a:t>Primary addiction and co-occurring disorders</a:t>
            </a:r>
          </a:p>
          <a:p>
            <a:pPr marL="0" indent="0">
              <a:buFontTx/>
              <a:buNone/>
              <a:defRPr/>
            </a:pPr>
            <a:r>
              <a:rPr lang="en-US" sz="2000" b="1" dirty="0"/>
              <a:t>Outpatient Services (ASAM Level 1):</a:t>
            </a:r>
          </a:p>
          <a:p>
            <a:pPr>
              <a:buFont typeface="Arial" panose="020B0604020202020204" pitchFamily="34" charset="0"/>
              <a:buChar char="•"/>
              <a:defRPr/>
            </a:pPr>
            <a:r>
              <a:rPr lang="en-US" sz="2000" dirty="0"/>
              <a:t>Individual, group, family counseling</a:t>
            </a:r>
          </a:p>
          <a:p>
            <a:pPr>
              <a:buFont typeface="Arial" panose="020B0604020202020204" pitchFamily="34" charset="0"/>
              <a:buChar char="•"/>
              <a:defRPr/>
            </a:pPr>
            <a:endParaRPr lang="en-US" sz="2000" dirty="0"/>
          </a:p>
          <a:p>
            <a:pPr marL="0" indent="0">
              <a:buFontTx/>
              <a:buNone/>
              <a:defRPr/>
            </a:pP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86B6453-8346-B4E4-086B-28846BF6C415}"/>
              </a:ext>
            </a:extLst>
          </p:cNvPr>
          <p:cNvSpPr>
            <a:spLocks noGrp="1" noChangeArrowheads="1"/>
          </p:cNvSpPr>
          <p:nvPr>
            <p:ph type="title"/>
          </p:nvPr>
        </p:nvSpPr>
        <p:spPr>
          <a:xfrm>
            <a:off x="457200" y="573974"/>
            <a:ext cx="8229600" cy="808038"/>
          </a:xfrm>
        </p:spPr>
        <p:txBody>
          <a:bodyPr/>
          <a:lstStyle/>
          <a:p>
            <a:r>
              <a:rPr lang="en-US" altLang="en-US" sz="2400" b="1" dirty="0">
                <a:ea typeface="ヒラギノ角ゴ Pro W3" panose="020B0300000000000000" pitchFamily="34" charset="-128"/>
                <a:cs typeface="Geneva" panose="020B0503030404040204" pitchFamily="34" charset="0"/>
              </a:rPr>
              <a:t>Strategic</a:t>
            </a:r>
            <a:r>
              <a:rPr lang="en-US" altLang="en-US" b="1" dirty="0">
                <a:ea typeface="ヒラギノ角ゴ Pro W3" panose="020B0300000000000000" pitchFamily="34" charset="-128"/>
                <a:cs typeface="Geneva" panose="020B0503030404040204" pitchFamily="34" charset="0"/>
              </a:rPr>
              <a:t> </a:t>
            </a:r>
            <a:r>
              <a:rPr lang="en-US" altLang="en-US" sz="2400" b="1" dirty="0">
                <a:ea typeface="ヒラギノ角ゴ Pro W3" panose="020B0300000000000000" pitchFamily="34" charset="-128"/>
                <a:cs typeface="Geneva" panose="020B0503030404040204" pitchFamily="34" charset="0"/>
              </a:rPr>
              <a:t>Initiative</a:t>
            </a:r>
          </a:p>
        </p:txBody>
      </p:sp>
      <p:sp>
        <p:nvSpPr>
          <p:cNvPr id="3" name="Content Placeholder 2">
            <a:extLst>
              <a:ext uri="{FF2B5EF4-FFF2-40B4-BE49-F238E27FC236}">
                <a16:creationId xmlns:a16="http://schemas.microsoft.com/office/drawing/2014/main" id="{01B3F231-7C53-70B5-D7EF-85CDB20EB201}"/>
              </a:ext>
            </a:extLst>
          </p:cNvPr>
          <p:cNvSpPr>
            <a:spLocks noGrp="1"/>
          </p:cNvSpPr>
          <p:nvPr>
            <p:ph idx="1"/>
          </p:nvPr>
        </p:nvSpPr>
        <p:spPr/>
        <p:txBody>
          <a:bodyPr/>
          <a:lstStyle/>
          <a:p>
            <a:pPr>
              <a:defRPr/>
            </a:pPr>
            <a:r>
              <a:rPr lang="en-US" dirty="0"/>
              <a:t>UBHC historically has had a small footprint in SUD treatment space</a:t>
            </a:r>
          </a:p>
          <a:p>
            <a:pPr>
              <a:defRPr/>
            </a:pPr>
            <a:r>
              <a:rPr lang="en-US" dirty="0"/>
              <a:t>Expansion has included additional licensed clinics, expansion of MAT, Ambulatory Withdrawal Management, Community Based Case Management and Peer Support programs.</a:t>
            </a:r>
          </a:p>
          <a:p>
            <a:pPr>
              <a:defRPr/>
            </a:pPr>
            <a:r>
              <a:rPr lang="en-US" dirty="0"/>
              <a:t>Involvement in Interim Management Entity identified unmet treatment needs</a:t>
            </a:r>
          </a:p>
          <a:p>
            <a:pPr>
              <a:defRPr/>
            </a:pPr>
            <a:r>
              <a:rPr lang="en-US" dirty="0"/>
              <a:t>The addition of RAATC will create SUD Service line to support state-wide continuum of care</a:t>
            </a:r>
          </a:p>
          <a:p>
            <a:pPr marL="0" indent="0">
              <a:buFontTx/>
              <a:buNone/>
              <a:defRPr/>
            </a:pPr>
            <a:endParaRPr lang="en-US" dirty="0"/>
          </a:p>
          <a:p>
            <a:pPr marL="0" indent="0">
              <a:buFontTx/>
              <a:buNone/>
              <a:defRPr/>
            </a:pPr>
            <a:endParaRPr lang="en-US" dirty="0"/>
          </a:p>
          <a:p>
            <a:pPr marL="0" indent="0">
              <a:buFontTx/>
              <a:buNone/>
              <a:defRPr/>
            </a:pPr>
            <a:endParaRPr lang="en-US" dirty="0"/>
          </a:p>
          <a:p>
            <a:pPr marL="0" indent="0">
              <a:buFontTx/>
              <a:buNone/>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9BD31EF2-A231-C7A1-0C3C-3FA6104B8C60}"/>
              </a:ext>
            </a:extLst>
          </p:cNvPr>
          <p:cNvPicPr>
            <a:picLocks noChangeAspect="1"/>
          </p:cNvPicPr>
          <p:nvPr/>
        </p:nvPicPr>
        <p:blipFill rotWithShape="1">
          <a:blip r:embed="rId3">
            <a:extLst>
              <a:ext uri="{28A0092B-C50C-407E-A947-70E740481C1C}">
                <a14:useLocalDpi xmlns:a14="http://schemas.microsoft.com/office/drawing/2010/main" val="0"/>
              </a:ext>
            </a:extLst>
          </a:blip>
          <a:srcRect t="8889" b="8889"/>
          <a:stretch/>
        </p:blipFill>
        <p:spPr>
          <a:xfrm>
            <a:off x="1697486" y="740735"/>
            <a:ext cx="5749027" cy="6117265"/>
          </a:xfrm>
          <a:prstGeom prst="rect">
            <a:avLst/>
          </a:prstGeom>
        </p:spPr>
      </p:pic>
    </p:spTree>
    <p:extLst>
      <p:ext uri="{BB962C8B-B14F-4D97-AF65-F5344CB8AC3E}">
        <p14:creationId xmlns:p14="http://schemas.microsoft.com/office/powerpoint/2010/main" val="80619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2708E26-287C-F66B-92D6-23B05CB18E13}"/>
              </a:ext>
            </a:extLst>
          </p:cNvPr>
          <p:cNvSpPr>
            <a:spLocks noGrp="1" noChangeArrowheads="1"/>
          </p:cNvSpPr>
          <p:nvPr>
            <p:ph type="title"/>
          </p:nvPr>
        </p:nvSpPr>
        <p:spPr/>
        <p:txBody>
          <a:bodyPr/>
          <a:lstStyle/>
          <a:p>
            <a:r>
              <a:rPr lang="en-US" altLang="en-US" sz="2400" b="1" dirty="0">
                <a:ea typeface="ヒラギノ角ゴ Pro W3" panose="020B0300000000000000" pitchFamily="34" charset="-128"/>
                <a:cs typeface="Geneva" panose="020B0503030404040204" pitchFamily="34" charset="0"/>
              </a:rPr>
              <a:t>RAATC</a:t>
            </a:r>
          </a:p>
        </p:txBody>
      </p:sp>
      <p:sp>
        <p:nvSpPr>
          <p:cNvPr id="8195" name="Content Placeholder 2">
            <a:extLst>
              <a:ext uri="{FF2B5EF4-FFF2-40B4-BE49-F238E27FC236}">
                <a16:creationId xmlns:a16="http://schemas.microsoft.com/office/drawing/2014/main" id="{EF734A5E-BF54-69CF-3654-6893A98F4F80}"/>
              </a:ext>
            </a:extLst>
          </p:cNvPr>
          <p:cNvSpPr>
            <a:spLocks noGrp="1" noChangeArrowheads="1"/>
          </p:cNvSpPr>
          <p:nvPr>
            <p:ph idx="1"/>
          </p:nvPr>
        </p:nvSpPr>
        <p:spPr/>
        <p:txBody>
          <a:bodyPr/>
          <a:lstStyle/>
          <a:p>
            <a:pPr marL="0" indent="0">
              <a:buFontTx/>
              <a:buNone/>
            </a:pPr>
            <a:r>
              <a:rPr lang="en-US" altLang="en-US" b="1" dirty="0">
                <a:ea typeface="ヒラギノ角ゴ Pro W3" panose="020B0300000000000000" pitchFamily="34" charset="-128"/>
                <a:cs typeface="Geneva" panose="020B0503030404040204" pitchFamily="34" charset="0"/>
              </a:rPr>
              <a:t>Vision: </a:t>
            </a:r>
            <a:r>
              <a:rPr lang="en-US" altLang="en-US" dirty="0">
                <a:ea typeface="ヒラギノ角ゴ Pro W3" panose="020B0300000000000000" pitchFamily="34" charset="-128"/>
                <a:cs typeface="Geneva" panose="020B0503030404040204" pitchFamily="34" charset="0"/>
              </a:rPr>
              <a:t>To create a world-class substance use disorder treatment center informed by sound clinical services through advancement of evidence-based practices and cutting-edge treatments and research</a:t>
            </a:r>
          </a:p>
          <a:p>
            <a:pPr marL="0" indent="0">
              <a:buFontTx/>
              <a:buNone/>
            </a:pPr>
            <a:endParaRPr lang="en-US" altLang="en-US" b="1" dirty="0">
              <a:ea typeface="ヒラギノ角ゴ Pro W3" panose="020B0300000000000000" pitchFamily="34" charset="-128"/>
              <a:cs typeface="Geneva" panose="020B0503030404040204" pitchFamily="34" charset="0"/>
            </a:endParaRPr>
          </a:p>
          <a:p>
            <a:pPr marL="0" indent="0">
              <a:buFontTx/>
              <a:buNone/>
            </a:pPr>
            <a:r>
              <a:rPr lang="en-US" altLang="en-US" b="1" dirty="0">
                <a:ea typeface="ヒラギノ角ゴ Pro W3" panose="020B0300000000000000" pitchFamily="34" charset="-128"/>
                <a:cs typeface="Geneva" panose="020B0503030404040204" pitchFamily="34" charset="0"/>
              </a:rPr>
              <a:t>Mission: </a:t>
            </a:r>
            <a:r>
              <a:rPr lang="en-US" altLang="en-US" dirty="0">
                <a:ea typeface="ヒラギノ角ゴ Pro W3" panose="020B0300000000000000" pitchFamily="34" charset="-128"/>
                <a:cs typeface="Geneva" panose="020B0503030404040204" pitchFamily="34" charset="0"/>
              </a:rPr>
              <a:t>To provide comprehensive, holistic and integrated diagnostic and clinical care to individuals and their families who are affected by substance use disorders and co-occurring disorders</a:t>
            </a:r>
            <a:endParaRPr lang="en-US" altLang="en-US" b="1" dirty="0">
              <a:ea typeface="ヒラギノ角ゴ Pro W3" panose="020B0300000000000000" pitchFamily="34" charset="-128"/>
              <a:cs typeface="Geneva" panose="020B05030304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9F55-8FAA-4923-8316-1AF4745089F9}"/>
              </a:ext>
            </a:extLst>
          </p:cNvPr>
          <p:cNvSpPr>
            <a:spLocks noGrp="1"/>
          </p:cNvSpPr>
          <p:nvPr>
            <p:ph type="title"/>
          </p:nvPr>
        </p:nvSpPr>
        <p:spPr/>
        <p:txBody>
          <a:bodyPr/>
          <a:lstStyle/>
          <a:p>
            <a:r>
              <a:rPr lang="en-US" sz="2400" b="1" dirty="0"/>
              <a:t>Goals:</a:t>
            </a:r>
          </a:p>
        </p:txBody>
      </p:sp>
      <p:sp>
        <p:nvSpPr>
          <p:cNvPr id="3" name="Content Placeholder 2">
            <a:extLst>
              <a:ext uri="{FF2B5EF4-FFF2-40B4-BE49-F238E27FC236}">
                <a16:creationId xmlns:a16="http://schemas.microsoft.com/office/drawing/2014/main" id="{FE6580DD-E21C-40CD-B991-1BD11FADE83F}"/>
              </a:ext>
            </a:extLst>
          </p:cNvPr>
          <p:cNvSpPr>
            <a:spLocks noGrp="1"/>
          </p:cNvSpPr>
          <p:nvPr>
            <p:ph idx="1"/>
          </p:nvPr>
        </p:nvSpPr>
        <p:spPr/>
        <p:txBody>
          <a:bodyPr/>
          <a:lstStyle/>
          <a:p>
            <a:pPr marL="0" indent="0">
              <a:buNone/>
            </a:pPr>
            <a:r>
              <a:rPr lang="en-US" dirty="0"/>
              <a:t>Create a comprehensive addictions treatment system in which we:</a:t>
            </a:r>
          </a:p>
          <a:p>
            <a:pPr>
              <a:buFont typeface="Arial" panose="020B0604020202020204" pitchFamily="34" charset="0"/>
              <a:buChar char="•"/>
            </a:pPr>
            <a:r>
              <a:rPr lang="en-US" dirty="0"/>
              <a:t>Recruit highly dedicated and clinically proficient staff</a:t>
            </a:r>
          </a:p>
          <a:p>
            <a:pPr>
              <a:buFont typeface="Arial" panose="020B0604020202020204" pitchFamily="34" charset="0"/>
              <a:buChar char="•"/>
            </a:pPr>
            <a:r>
              <a:rPr lang="en-US" dirty="0"/>
              <a:t>Create training program with a comprehensive supervision model</a:t>
            </a:r>
          </a:p>
          <a:p>
            <a:pPr>
              <a:buFont typeface="Arial" panose="020B0604020202020204" pitchFamily="34" charset="0"/>
              <a:buChar char="•"/>
            </a:pPr>
            <a:r>
              <a:rPr lang="en-US" dirty="0"/>
              <a:t>Participate in cutting edge clinical trials</a:t>
            </a:r>
          </a:p>
          <a:p>
            <a:pPr>
              <a:buFont typeface="Arial" panose="020B0604020202020204" pitchFamily="34" charset="0"/>
              <a:buChar char="•"/>
            </a:pPr>
            <a:r>
              <a:rPr lang="en-US" dirty="0"/>
              <a:t>Become a center of excellence that is outcome based and value-based driven</a:t>
            </a:r>
          </a:p>
          <a:p>
            <a:pPr>
              <a:buFont typeface="Arial" panose="020B0604020202020204" pitchFamily="34" charset="0"/>
              <a:buChar char="•"/>
            </a:pPr>
            <a:r>
              <a:rPr lang="en-US" dirty="0"/>
              <a:t>Richly infuse MAT and family work into treatment models</a:t>
            </a:r>
          </a:p>
          <a:p>
            <a:pPr>
              <a:buFont typeface="Arial" panose="020B0604020202020204" pitchFamily="34" charset="0"/>
              <a:buChar char="•"/>
            </a:pPr>
            <a:r>
              <a:rPr lang="en-US" dirty="0"/>
              <a:t>Provide internship/training opportunities for Rutgers students</a:t>
            </a:r>
          </a:p>
          <a:p>
            <a:pPr>
              <a:buFont typeface="Arial" panose="020B0604020202020204" pitchFamily="34" charset="0"/>
              <a:buChar char="•"/>
            </a:pPr>
            <a:r>
              <a:rPr lang="en-US" dirty="0"/>
              <a:t>Become site for Psychiatry Fellowship/Psychology Intern Programs</a:t>
            </a:r>
          </a:p>
        </p:txBody>
      </p:sp>
    </p:spTree>
    <p:extLst>
      <p:ext uri="{BB962C8B-B14F-4D97-AF65-F5344CB8AC3E}">
        <p14:creationId xmlns:p14="http://schemas.microsoft.com/office/powerpoint/2010/main" val="45308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8E5A-D6AA-4230-9AE3-88706762B068}"/>
              </a:ext>
            </a:extLst>
          </p:cNvPr>
          <p:cNvSpPr>
            <a:spLocks noGrp="1"/>
          </p:cNvSpPr>
          <p:nvPr>
            <p:ph type="title"/>
          </p:nvPr>
        </p:nvSpPr>
        <p:spPr/>
        <p:txBody>
          <a:bodyPr/>
          <a:lstStyle/>
          <a:p>
            <a:r>
              <a:rPr lang="en-US" sz="2400" b="1" dirty="0"/>
              <a:t>Core Tenets:</a:t>
            </a:r>
          </a:p>
        </p:txBody>
      </p:sp>
      <p:sp>
        <p:nvSpPr>
          <p:cNvPr id="3" name="Content Placeholder 2">
            <a:extLst>
              <a:ext uri="{FF2B5EF4-FFF2-40B4-BE49-F238E27FC236}">
                <a16:creationId xmlns:a16="http://schemas.microsoft.com/office/drawing/2014/main" id="{03CAEC47-836F-4841-8CEA-F690800CD125}"/>
              </a:ext>
            </a:extLst>
          </p:cNvPr>
          <p:cNvSpPr>
            <a:spLocks noGrp="1"/>
          </p:cNvSpPr>
          <p:nvPr>
            <p:ph idx="1"/>
          </p:nvPr>
        </p:nvSpPr>
        <p:spPr/>
        <p:txBody>
          <a:bodyPr/>
          <a:lstStyle/>
          <a:p>
            <a:r>
              <a:rPr lang="en-US" b="1" i="1" dirty="0"/>
              <a:t>Individualized and Person-Centered Care </a:t>
            </a:r>
            <a:r>
              <a:rPr lang="en-US" dirty="0"/>
              <a:t>that focused on building collaboration with individuals and families within a culture of acceptance and compassion</a:t>
            </a:r>
          </a:p>
          <a:p>
            <a:r>
              <a:rPr lang="en-US" b="1" i="1" dirty="0"/>
              <a:t>Culturally informed </a:t>
            </a:r>
            <a:r>
              <a:rPr lang="en-US" dirty="0"/>
              <a:t>and flexible program that honors and respects the beliefs, languages, interpersonal styles and behaviors of individuals and families receiving services, as well as staff members</a:t>
            </a:r>
          </a:p>
          <a:p>
            <a:r>
              <a:rPr lang="en-US" b="1" i="1" dirty="0"/>
              <a:t>Comprehensive care model </a:t>
            </a:r>
            <a:r>
              <a:rPr lang="en-US" dirty="0"/>
              <a:t>that address any associated medical, psychological, social, vocational and legal problems</a:t>
            </a:r>
          </a:p>
          <a:p>
            <a:pPr marL="0" indent="0">
              <a:buNone/>
            </a:pPr>
            <a:endParaRPr lang="en-US" b="1" dirty="0"/>
          </a:p>
        </p:txBody>
      </p:sp>
    </p:spTree>
    <p:extLst>
      <p:ext uri="{BB962C8B-B14F-4D97-AF65-F5344CB8AC3E}">
        <p14:creationId xmlns:p14="http://schemas.microsoft.com/office/powerpoint/2010/main" val="3906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BB55-8CBD-42C1-B656-8E17767C6508}"/>
              </a:ext>
            </a:extLst>
          </p:cNvPr>
          <p:cNvSpPr>
            <a:spLocks noGrp="1"/>
          </p:cNvSpPr>
          <p:nvPr>
            <p:ph type="title"/>
          </p:nvPr>
        </p:nvSpPr>
        <p:spPr/>
        <p:txBody>
          <a:bodyPr/>
          <a:lstStyle/>
          <a:p>
            <a:r>
              <a:rPr lang="en-US" sz="2400" b="1" dirty="0"/>
              <a:t>Core Tenets Continued:</a:t>
            </a:r>
          </a:p>
        </p:txBody>
      </p:sp>
      <p:sp>
        <p:nvSpPr>
          <p:cNvPr id="3" name="Content Placeholder 2">
            <a:extLst>
              <a:ext uri="{FF2B5EF4-FFF2-40B4-BE49-F238E27FC236}">
                <a16:creationId xmlns:a16="http://schemas.microsoft.com/office/drawing/2014/main" id="{3FD5FC58-F8A0-4191-8BC4-64982FBBC1E9}"/>
              </a:ext>
            </a:extLst>
          </p:cNvPr>
          <p:cNvSpPr>
            <a:spLocks noGrp="1"/>
          </p:cNvSpPr>
          <p:nvPr>
            <p:ph idx="1"/>
          </p:nvPr>
        </p:nvSpPr>
        <p:spPr/>
        <p:txBody>
          <a:bodyPr/>
          <a:lstStyle/>
          <a:p>
            <a:r>
              <a:rPr lang="en-US" b="1" i="1" dirty="0"/>
              <a:t>Trauma-Informed </a:t>
            </a:r>
            <a:r>
              <a:rPr lang="en-US" dirty="0"/>
              <a:t>structure and treatment framework that involves understanding, recognizing and responding to the effects of all types of trauma by creating safe, collaborative and empowering environments</a:t>
            </a:r>
          </a:p>
          <a:p>
            <a:r>
              <a:rPr lang="en-US" b="1" i="1" dirty="0"/>
              <a:t>Outcomes based </a:t>
            </a:r>
            <a:r>
              <a:rPr lang="en-US" dirty="0"/>
              <a:t>approach to ensure effectiveness and demonstrate quality of care to individuals and families</a:t>
            </a:r>
          </a:p>
          <a:p>
            <a:r>
              <a:rPr lang="en-US" b="1" i="1" dirty="0"/>
              <a:t>Research focus </a:t>
            </a:r>
            <a:r>
              <a:rPr lang="en-US" dirty="0"/>
              <a:t>with efforts to infuse research and research training with a broad interdisciplinary perspective</a:t>
            </a:r>
            <a:endParaRPr lang="en-US" b="1" i="1" dirty="0"/>
          </a:p>
        </p:txBody>
      </p:sp>
    </p:spTree>
    <p:extLst>
      <p:ext uri="{BB962C8B-B14F-4D97-AF65-F5344CB8AC3E}">
        <p14:creationId xmlns:p14="http://schemas.microsoft.com/office/powerpoint/2010/main" val="3409358093"/>
      </p:ext>
    </p:extLst>
  </p:cSld>
  <p:clrMapOvr>
    <a:masterClrMapping/>
  </p:clrMapOvr>
</p:sld>
</file>

<file path=ppt/theme/theme1.xml><?xml version="1.0" encoding="utf-8"?>
<a:theme xmlns:a="http://schemas.openxmlformats.org/drawingml/2006/main" name="RU_Template_Red_RWJM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RU_Template_Red_RWJMG.pot</Template>
  <TotalTime>741</TotalTime>
  <Words>838</Words>
  <Application>Microsoft Office PowerPoint</Application>
  <PresentationFormat>On-screen Show (4:3)</PresentationFormat>
  <Paragraphs>93</Paragraphs>
  <Slides>17</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RU_Template_Red_RWJMG</vt:lpstr>
      <vt:lpstr>Rutgers Advanced Addiction Treatment Center (RAATC)</vt:lpstr>
      <vt:lpstr>Introducing RAATC</vt:lpstr>
      <vt:lpstr>Free Standing Addiction Treatment Center to include: </vt:lpstr>
      <vt:lpstr>Strategic Initiative</vt:lpstr>
      <vt:lpstr>PowerPoint Presentation</vt:lpstr>
      <vt:lpstr>RAATC</vt:lpstr>
      <vt:lpstr>Goals:</vt:lpstr>
      <vt:lpstr>Core Tenets:</vt:lpstr>
      <vt:lpstr>Core Tenets Continued:</vt:lpstr>
      <vt:lpstr>Withdrawal Management/Residential Space</vt:lpstr>
      <vt:lpstr>PowerPoint Presentation</vt:lpstr>
      <vt:lpstr>Treatment Space</vt:lpstr>
      <vt:lpstr>Wellness Focus</vt:lpstr>
      <vt:lpstr>Outdoor Space</vt:lpstr>
      <vt:lpstr>Triple Aim</vt:lpstr>
      <vt:lpstr>For more information: </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eburris</dc:creator>
  <cp:lastModifiedBy>Mary-Catherine Bohan</cp:lastModifiedBy>
  <cp:revision>43</cp:revision>
  <cp:lastPrinted>2013-11-15T14:22:23Z</cp:lastPrinted>
  <dcterms:created xsi:type="dcterms:W3CDTF">2012-05-15T15:26:04Z</dcterms:created>
  <dcterms:modified xsi:type="dcterms:W3CDTF">2022-09-08T20:27:04Z</dcterms:modified>
</cp:coreProperties>
</file>